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9"/>
  </p:handoutMasterIdLst>
  <p:sldIdLst>
    <p:sldId id="287" r:id="rId2"/>
    <p:sldId id="256" r:id="rId3"/>
    <p:sldId id="261" r:id="rId4"/>
    <p:sldId id="262" r:id="rId5"/>
    <p:sldId id="276" r:id="rId6"/>
    <p:sldId id="277" r:id="rId7"/>
    <p:sldId id="278" r:id="rId8"/>
    <p:sldId id="279" r:id="rId9"/>
    <p:sldId id="280" r:id="rId10"/>
    <p:sldId id="281" r:id="rId11"/>
    <p:sldId id="263" r:id="rId12"/>
    <p:sldId id="266" r:id="rId13"/>
    <p:sldId id="258" r:id="rId14"/>
    <p:sldId id="259" r:id="rId15"/>
    <p:sldId id="282" r:id="rId16"/>
    <p:sldId id="283" r:id="rId17"/>
    <p:sldId id="268" r:id="rId18"/>
    <p:sldId id="284" r:id="rId19"/>
    <p:sldId id="265" r:id="rId20"/>
    <p:sldId id="267" r:id="rId21"/>
    <p:sldId id="285" r:id="rId22"/>
    <p:sldId id="269" r:id="rId23"/>
    <p:sldId id="270" r:id="rId24"/>
    <p:sldId id="271" r:id="rId25"/>
    <p:sldId id="275" r:id="rId26"/>
    <p:sldId id="272" r:id="rId27"/>
    <p:sldId id="273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3BC8B3-4E1E-4CA0-A60D-BF780DCB79A1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8011A9E1-803F-42A3-ADE9-2D746CB25D06}">
      <dgm:prSet phldrT="[Text]" custT="1"/>
      <dgm:spPr/>
      <dgm:t>
        <a:bodyPr/>
        <a:lstStyle/>
        <a:p>
          <a:r>
            <a:rPr lang="en-GB" sz="1200" dirty="0" smtClean="0"/>
            <a:t>IT IS A TRADING BUSINESS</a:t>
          </a:r>
          <a:endParaRPr lang="en-GB" sz="1200" dirty="0"/>
        </a:p>
      </dgm:t>
    </dgm:pt>
    <dgm:pt modelId="{CEE894ED-68AD-412A-BAFA-6102B55A576E}" type="parTrans" cxnId="{38052293-3A10-416F-A977-E76FA9EEE52C}">
      <dgm:prSet/>
      <dgm:spPr/>
      <dgm:t>
        <a:bodyPr/>
        <a:lstStyle/>
        <a:p>
          <a:endParaRPr lang="en-GB" sz="1000"/>
        </a:p>
      </dgm:t>
    </dgm:pt>
    <dgm:pt modelId="{3254E666-CECD-4581-B141-29B991D05EDD}" type="sibTrans" cxnId="{38052293-3A10-416F-A977-E76FA9EEE52C}">
      <dgm:prSet custT="1"/>
      <dgm:spPr/>
      <dgm:t>
        <a:bodyPr/>
        <a:lstStyle/>
        <a:p>
          <a:endParaRPr lang="en-GB" sz="1000" dirty="0"/>
        </a:p>
      </dgm:t>
    </dgm:pt>
    <dgm:pt modelId="{0B8F68D3-300E-409D-9A35-AAF4BB70F4DF}">
      <dgm:prSet phldrT="[Text]" custT="1"/>
      <dgm:spPr/>
      <dgm:t>
        <a:bodyPr/>
        <a:lstStyle/>
        <a:p>
          <a:r>
            <a:rPr lang="en-GB" sz="1200" dirty="0" smtClean="0"/>
            <a:t>IT MAKES MONEY FROM SELLING GOOD &amp; SERVICES.IT SHOULD MAKE A PROFIT</a:t>
          </a:r>
          <a:endParaRPr lang="en-GB" sz="1200" dirty="0"/>
        </a:p>
      </dgm:t>
    </dgm:pt>
    <dgm:pt modelId="{6292A9C2-3748-4E73-AA57-B55E8B553CE6}" type="parTrans" cxnId="{E4496B8E-879D-43E1-88BB-E247F5E19EC7}">
      <dgm:prSet/>
      <dgm:spPr/>
      <dgm:t>
        <a:bodyPr/>
        <a:lstStyle/>
        <a:p>
          <a:endParaRPr lang="en-GB" sz="1000"/>
        </a:p>
      </dgm:t>
    </dgm:pt>
    <dgm:pt modelId="{672B4327-0A20-4107-B0C0-F4924F9D5781}" type="sibTrans" cxnId="{E4496B8E-879D-43E1-88BB-E247F5E19EC7}">
      <dgm:prSet custT="1"/>
      <dgm:spPr/>
      <dgm:t>
        <a:bodyPr/>
        <a:lstStyle/>
        <a:p>
          <a:endParaRPr lang="en-GB" sz="1000" dirty="0"/>
        </a:p>
      </dgm:t>
    </dgm:pt>
    <dgm:pt modelId="{22D631A1-7B57-4CB6-948B-B1DC70D39A1B}">
      <dgm:prSet phldrT="[Text]" custT="1"/>
      <dgm:spPr/>
      <dgm:t>
        <a:bodyPr/>
        <a:lstStyle/>
        <a:p>
          <a:r>
            <a:rPr lang="en-GB" sz="1200" dirty="0" smtClean="0"/>
            <a:t>THE PROFIT SHOULD BE USED TO INVEST IN THE BUSINESS &amp; TO DO SOCIAL GOOD FOR THE BENFIT  OF OTHERS</a:t>
          </a:r>
          <a:endParaRPr lang="en-GB" sz="1200" dirty="0"/>
        </a:p>
      </dgm:t>
    </dgm:pt>
    <dgm:pt modelId="{933BAF0C-70AA-4AC8-8BE5-F66178B25D97}" type="parTrans" cxnId="{D10BB46C-6930-4302-876C-1BBE7CF77D0F}">
      <dgm:prSet/>
      <dgm:spPr/>
      <dgm:t>
        <a:bodyPr/>
        <a:lstStyle/>
        <a:p>
          <a:endParaRPr lang="en-GB" sz="1000"/>
        </a:p>
      </dgm:t>
    </dgm:pt>
    <dgm:pt modelId="{A9CE1D69-6AEB-436E-8507-F4746E34859C}" type="sibTrans" cxnId="{D10BB46C-6930-4302-876C-1BBE7CF77D0F}">
      <dgm:prSet custT="1"/>
      <dgm:spPr/>
      <dgm:t>
        <a:bodyPr/>
        <a:lstStyle/>
        <a:p>
          <a:endParaRPr lang="en-GB" sz="1000" dirty="0"/>
        </a:p>
      </dgm:t>
    </dgm:pt>
    <dgm:pt modelId="{B8952E0D-B117-4F42-B656-D31B4C56D25D}">
      <dgm:prSet phldrT="[Text]" custT="1"/>
      <dgm:spPr/>
      <dgm:t>
        <a:bodyPr/>
        <a:lstStyle/>
        <a:p>
          <a:r>
            <a:rPr lang="en-GB" sz="1200" dirty="0" smtClean="0"/>
            <a:t>IT MIGHT DELIVER SOCIAL SERVICES  OR OTHER PUBLIC BENEFIT OR TRADE AS A USUAL BUSINESS AND USE ITS PROFIT TO ACIEVE SOCIAL AIMS</a:t>
          </a:r>
          <a:endParaRPr lang="en-GB" sz="1200" dirty="0"/>
        </a:p>
      </dgm:t>
    </dgm:pt>
    <dgm:pt modelId="{C29EEA27-181B-4F6D-B592-843F99F2BB49}" type="parTrans" cxnId="{AD96A3A1-154C-4949-8AA8-CC8E78CF21BB}">
      <dgm:prSet/>
      <dgm:spPr/>
      <dgm:t>
        <a:bodyPr/>
        <a:lstStyle/>
        <a:p>
          <a:endParaRPr lang="en-GB" sz="1000"/>
        </a:p>
      </dgm:t>
    </dgm:pt>
    <dgm:pt modelId="{740526F1-33BB-4B78-9121-F1BE39B0C99C}" type="sibTrans" cxnId="{AD96A3A1-154C-4949-8AA8-CC8E78CF21BB}">
      <dgm:prSet custT="1"/>
      <dgm:spPr/>
      <dgm:t>
        <a:bodyPr/>
        <a:lstStyle/>
        <a:p>
          <a:endParaRPr lang="en-GB" sz="1000" dirty="0"/>
        </a:p>
      </dgm:t>
    </dgm:pt>
    <dgm:pt modelId="{AFC50B94-B1C9-422F-A2F6-1D868A029905}">
      <dgm:prSet phldrT="[Text]" custT="1"/>
      <dgm:spPr/>
      <dgm:t>
        <a:bodyPr/>
        <a:lstStyle/>
        <a:p>
          <a:r>
            <a:rPr lang="en-GB" sz="1200" dirty="0" smtClean="0"/>
            <a:t>IT IS A BUSINESS WHICH TRADES ETHICALLY AND SPENDS ITS PROFIT ETHICALLY</a:t>
          </a:r>
          <a:endParaRPr lang="en-GB" sz="1200" dirty="0"/>
        </a:p>
      </dgm:t>
    </dgm:pt>
    <dgm:pt modelId="{25F7B494-CF57-45E1-B7C1-06ED58B96F77}" type="parTrans" cxnId="{729FCC87-6C1A-49CC-A943-99328A3DF2E6}">
      <dgm:prSet/>
      <dgm:spPr/>
      <dgm:t>
        <a:bodyPr/>
        <a:lstStyle/>
        <a:p>
          <a:endParaRPr lang="en-GB" sz="1000"/>
        </a:p>
      </dgm:t>
    </dgm:pt>
    <dgm:pt modelId="{785F3F35-5572-4B1C-BF76-961E10ED4935}" type="sibTrans" cxnId="{729FCC87-6C1A-49CC-A943-99328A3DF2E6}">
      <dgm:prSet custT="1"/>
      <dgm:spPr/>
      <dgm:t>
        <a:bodyPr/>
        <a:lstStyle/>
        <a:p>
          <a:endParaRPr lang="en-GB" sz="1000" dirty="0"/>
        </a:p>
      </dgm:t>
    </dgm:pt>
    <dgm:pt modelId="{5813F157-578B-4D7B-919F-8BEB27552EB8}" type="pres">
      <dgm:prSet presAssocID="{3C3BC8B3-4E1E-4CA0-A60D-BF780DCB79A1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4BDA09C6-0A0A-4EE6-B67D-479CB332AB45}" type="pres">
      <dgm:prSet presAssocID="{8011A9E1-803F-42A3-ADE9-2D746CB25D06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D40B80B-D71F-4B87-B01A-D9E3BE412441}" type="pres">
      <dgm:prSet presAssocID="{3254E666-CECD-4581-B141-29B991D05EDD}" presName="sibTrans" presStyleLbl="sibTrans2D1" presStyleIdx="0" presStyleCnt="5"/>
      <dgm:spPr/>
      <dgm:t>
        <a:bodyPr/>
        <a:lstStyle/>
        <a:p>
          <a:endParaRPr lang="en-GB"/>
        </a:p>
      </dgm:t>
    </dgm:pt>
    <dgm:pt modelId="{8322F05C-3E8F-4BE4-B025-A69B33D6B764}" type="pres">
      <dgm:prSet presAssocID="{3254E666-CECD-4581-B141-29B991D05EDD}" presName="connectorText" presStyleLbl="sibTrans2D1" presStyleIdx="0" presStyleCnt="5"/>
      <dgm:spPr/>
      <dgm:t>
        <a:bodyPr/>
        <a:lstStyle/>
        <a:p>
          <a:endParaRPr lang="en-GB"/>
        </a:p>
      </dgm:t>
    </dgm:pt>
    <dgm:pt modelId="{EAD6D93D-A49C-49E0-BBBF-27CAA6FD56F9}" type="pres">
      <dgm:prSet presAssocID="{0B8F68D3-300E-409D-9A35-AAF4BB70F4DF}" presName="node" presStyleLbl="node1" presStyleIdx="1" presStyleCnt="5" custScaleX="20878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5848BE0-2699-49F3-8713-EA2A7B858967}" type="pres">
      <dgm:prSet presAssocID="{672B4327-0A20-4107-B0C0-F4924F9D5781}" presName="sibTrans" presStyleLbl="sibTrans2D1" presStyleIdx="1" presStyleCnt="5"/>
      <dgm:spPr/>
      <dgm:t>
        <a:bodyPr/>
        <a:lstStyle/>
        <a:p>
          <a:endParaRPr lang="en-GB"/>
        </a:p>
      </dgm:t>
    </dgm:pt>
    <dgm:pt modelId="{C62A722C-B1F9-48E8-A100-E702F724BD3F}" type="pres">
      <dgm:prSet presAssocID="{672B4327-0A20-4107-B0C0-F4924F9D5781}" presName="connectorText" presStyleLbl="sibTrans2D1" presStyleIdx="1" presStyleCnt="5"/>
      <dgm:spPr/>
      <dgm:t>
        <a:bodyPr/>
        <a:lstStyle/>
        <a:p>
          <a:endParaRPr lang="en-GB"/>
        </a:p>
      </dgm:t>
    </dgm:pt>
    <dgm:pt modelId="{3B7B00F9-410D-426B-85C1-6EC85CB0EA06}" type="pres">
      <dgm:prSet presAssocID="{22D631A1-7B57-4CB6-948B-B1DC70D39A1B}" presName="node" presStyleLbl="node1" presStyleIdx="2" presStyleCnt="5" custScaleX="117150" custScaleY="127015" custRadScaleRad="98696" custRadScaleInc="293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74A8348-5D74-4508-AB5A-5D8AF09E2BEE}" type="pres">
      <dgm:prSet presAssocID="{A9CE1D69-6AEB-436E-8507-F4746E34859C}" presName="sibTrans" presStyleLbl="sibTrans2D1" presStyleIdx="2" presStyleCnt="5"/>
      <dgm:spPr/>
      <dgm:t>
        <a:bodyPr/>
        <a:lstStyle/>
        <a:p>
          <a:endParaRPr lang="en-GB"/>
        </a:p>
      </dgm:t>
    </dgm:pt>
    <dgm:pt modelId="{9B07346B-2BAF-4D29-BE76-C7FF869D8C94}" type="pres">
      <dgm:prSet presAssocID="{A9CE1D69-6AEB-436E-8507-F4746E34859C}" presName="connectorText" presStyleLbl="sibTrans2D1" presStyleIdx="2" presStyleCnt="5"/>
      <dgm:spPr/>
      <dgm:t>
        <a:bodyPr/>
        <a:lstStyle/>
        <a:p>
          <a:endParaRPr lang="en-GB"/>
        </a:p>
      </dgm:t>
    </dgm:pt>
    <dgm:pt modelId="{0629A92B-5E01-442F-AB6C-47A441AB9C03}" type="pres">
      <dgm:prSet presAssocID="{B8952E0D-B117-4F42-B656-D31B4C56D25D}" presName="node" presStyleLbl="node1" presStyleIdx="3" presStyleCnt="5" custScaleX="153661" custScaleY="12905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D19899E-443D-4DB8-81FD-EF2D3DF2FEB5}" type="pres">
      <dgm:prSet presAssocID="{740526F1-33BB-4B78-9121-F1BE39B0C99C}" presName="sibTrans" presStyleLbl="sibTrans2D1" presStyleIdx="3" presStyleCnt="5"/>
      <dgm:spPr/>
      <dgm:t>
        <a:bodyPr/>
        <a:lstStyle/>
        <a:p>
          <a:endParaRPr lang="en-GB"/>
        </a:p>
      </dgm:t>
    </dgm:pt>
    <dgm:pt modelId="{489415B4-76E6-4171-AB81-7EAC970C8F37}" type="pres">
      <dgm:prSet presAssocID="{740526F1-33BB-4B78-9121-F1BE39B0C99C}" presName="connectorText" presStyleLbl="sibTrans2D1" presStyleIdx="3" presStyleCnt="5"/>
      <dgm:spPr/>
      <dgm:t>
        <a:bodyPr/>
        <a:lstStyle/>
        <a:p>
          <a:endParaRPr lang="en-GB"/>
        </a:p>
      </dgm:t>
    </dgm:pt>
    <dgm:pt modelId="{B2F0378B-7FE3-4761-9546-C20E4918EDE9}" type="pres">
      <dgm:prSet presAssocID="{AFC50B94-B1C9-422F-A2F6-1D868A029905}" presName="node" presStyleLbl="node1" presStyleIdx="4" presStyleCnt="5" custScaleX="171437" custRadScaleRad="101137" custRadScaleInc="26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D7A2698-CEE5-49C4-8FB7-EC9A185F4F15}" type="pres">
      <dgm:prSet presAssocID="{785F3F35-5572-4B1C-BF76-961E10ED4935}" presName="sibTrans" presStyleLbl="sibTrans2D1" presStyleIdx="4" presStyleCnt="5"/>
      <dgm:spPr/>
      <dgm:t>
        <a:bodyPr/>
        <a:lstStyle/>
        <a:p>
          <a:endParaRPr lang="en-GB"/>
        </a:p>
      </dgm:t>
    </dgm:pt>
    <dgm:pt modelId="{09DA7F27-B534-433F-995F-129396CD303C}" type="pres">
      <dgm:prSet presAssocID="{785F3F35-5572-4B1C-BF76-961E10ED4935}" presName="connectorText" presStyleLbl="sibTrans2D1" presStyleIdx="4" presStyleCnt="5"/>
      <dgm:spPr/>
      <dgm:t>
        <a:bodyPr/>
        <a:lstStyle/>
        <a:p>
          <a:endParaRPr lang="en-GB"/>
        </a:p>
      </dgm:t>
    </dgm:pt>
  </dgm:ptLst>
  <dgm:cxnLst>
    <dgm:cxn modelId="{9FCEEF98-CE7C-4153-882F-4C195C40204D}" type="presOf" srcId="{3254E666-CECD-4581-B141-29B991D05EDD}" destId="{8322F05C-3E8F-4BE4-B025-A69B33D6B764}" srcOrd="1" destOrd="0" presId="urn:microsoft.com/office/officeart/2005/8/layout/cycle2"/>
    <dgm:cxn modelId="{1A567D9E-A498-4C5F-A259-CD33426D64BB}" type="presOf" srcId="{3C3BC8B3-4E1E-4CA0-A60D-BF780DCB79A1}" destId="{5813F157-578B-4D7B-919F-8BEB27552EB8}" srcOrd="0" destOrd="0" presId="urn:microsoft.com/office/officeart/2005/8/layout/cycle2"/>
    <dgm:cxn modelId="{4D94AFA2-35FA-4027-9479-D0CA7BFF263F}" type="presOf" srcId="{740526F1-33BB-4B78-9121-F1BE39B0C99C}" destId="{489415B4-76E6-4171-AB81-7EAC970C8F37}" srcOrd="1" destOrd="0" presId="urn:microsoft.com/office/officeart/2005/8/layout/cycle2"/>
    <dgm:cxn modelId="{73AC43C6-9A01-4CEE-976B-594760C6AD14}" type="presOf" srcId="{740526F1-33BB-4B78-9121-F1BE39B0C99C}" destId="{8D19899E-443D-4DB8-81FD-EF2D3DF2FEB5}" srcOrd="0" destOrd="0" presId="urn:microsoft.com/office/officeart/2005/8/layout/cycle2"/>
    <dgm:cxn modelId="{CF29E0B7-A89F-48E1-8421-C3EC399A02DD}" type="presOf" srcId="{A9CE1D69-6AEB-436E-8507-F4746E34859C}" destId="{774A8348-5D74-4508-AB5A-5D8AF09E2BEE}" srcOrd="0" destOrd="0" presId="urn:microsoft.com/office/officeart/2005/8/layout/cycle2"/>
    <dgm:cxn modelId="{DE28ECA2-4ED6-403E-A6F9-8161D8EFEA34}" type="presOf" srcId="{785F3F35-5572-4B1C-BF76-961E10ED4935}" destId="{09DA7F27-B534-433F-995F-129396CD303C}" srcOrd="1" destOrd="0" presId="urn:microsoft.com/office/officeart/2005/8/layout/cycle2"/>
    <dgm:cxn modelId="{729FCC87-6C1A-49CC-A943-99328A3DF2E6}" srcId="{3C3BC8B3-4E1E-4CA0-A60D-BF780DCB79A1}" destId="{AFC50B94-B1C9-422F-A2F6-1D868A029905}" srcOrd="4" destOrd="0" parTransId="{25F7B494-CF57-45E1-B7C1-06ED58B96F77}" sibTransId="{785F3F35-5572-4B1C-BF76-961E10ED4935}"/>
    <dgm:cxn modelId="{D83734A2-96E2-484E-AAFF-5908628C9342}" type="presOf" srcId="{672B4327-0A20-4107-B0C0-F4924F9D5781}" destId="{85848BE0-2699-49F3-8713-EA2A7B858967}" srcOrd="0" destOrd="0" presId="urn:microsoft.com/office/officeart/2005/8/layout/cycle2"/>
    <dgm:cxn modelId="{D10BB46C-6930-4302-876C-1BBE7CF77D0F}" srcId="{3C3BC8B3-4E1E-4CA0-A60D-BF780DCB79A1}" destId="{22D631A1-7B57-4CB6-948B-B1DC70D39A1B}" srcOrd="2" destOrd="0" parTransId="{933BAF0C-70AA-4AC8-8BE5-F66178B25D97}" sibTransId="{A9CE1D69-6AEB-436E-8507-F4746E34859C}"/>
    <dgm:cxn modelId="{0EB76922-4E8E-4C55-A2D1-2D5D711C094B}" type="presOf" srcId="{8011A9E1-803F-42A3-ADE9-2D746CB25D06}" destId="{4BDA09C6-0A0A-4EE6-B67D-479CB332AB45}" srcOrd="0" destOrd="0" presId="urn:microsoft.com/office/officeart/2005/8/layout/cycle2"/>
    <dgm:cxn modelId="{3141283C-FBF7-44F3-B296-FF7A9EE53CD9}" type="presOf" srcId="{A9CE1D69-6AEB-436E-8507-F4746E34859C}" destId="{9B07346B-2BAF-4D29-BE76-C7FF869D8C94}" srcOrd="1" destOrd="0" presId="urn:microsoft.com/office/officeart/2005/8/layout/cycle2"/>
    <dgm:cxn modelId="{7E352C2D-54B6-4858-B314-D1D21672E66E}" type="presOf" srcId="{0B8F68D3-300E-409D-9A35-AAF4BB70F4DF}" destId="{EAD6D93D-A49C-49E0-BBBF-27CAA6FD56F9}" srcOrd="0" destOrd="0" presId="urn:microsoft.com/office/officeart/2005/8/layout/cycle2"/>
    <dgm:cxn modelId="{B6756F72-1E71-497F-8598-B210B2306B42}" type="presOf" srcId="{B8952E0D-B117-4F42-B656-D31B4C56D25D}" destId="{0629A92B-5E01-442F-AB6C-47A441AB9C03}" srcOrd="0" destOrd="0" presId="urn:microsoft.com/office/officeart/2005/8/layout/cycle2"/>
    <dgm:cxn modelId="{010C19A1-FBF4-4244-857B-56E6F7A4E04B}" type="presOf" srcId="{AFC50B94-B1C9-422F-A2F6-1D868A029905}" destId="{B2F0378B-7FE3-4761-9546-C20E4918EDE9}" srcOrd="0" destOrd="0" presId="urn:microsoft.com/office/officeart/2005/8/layout/cycle2"/>
    <dgm:cxn modelId="{EC6D672E-1AFA-4E49-94E0-27A90FAE79B5}" type="presOf" srcId="{785F3F35-5572-4B1C-BF76-961E10ED4935}" destId="{ED7A2698-CEE5-49C4-8FB7-EC9A185F4F15}" srcOrd="0" destOrd="0" presId="urn:microsoft.com/office/officeart/2005/8/layout/cycle2"/>
    <dgm:cxn modelId="{A95CC00F-25B1-4DDD-BDBF-E861B3495AB4}" type="presOf" srcId="{3254E666-CECD-4581-B141-29B991D05EDD}" destId="{CD40B80B-D71F-4B87-B01A-D9E3BE412441}" srcOrd="0" destOrd="0" presId="urn:microsoft.com/office/officeart/2005/8/layout/cycle2"/>
    <dgm:cxn modelId="{589FCB1A-5E4D-40B4-8CC2-8F58F6FAE852}" type="presOf" srcId="{22D631A1-7B57-4CB6-948B-B1DC70D39A1B}" destId="{3B7B00F9-410D-426B-85C1-6EC85CB0EA06}" srcOrd="0" destOrd="0" presId="urn:microsoft.com/office/officeart/2005/8/layout/cycle2"/>
    <dgm:cxn modelId="{44A8DEAB-D5CB-4AC7-9B44-508DEF1BDD6A}" type="presOf" srcId="{672B4327-0A20-4107-B0C0-F4924F9D5781}" destId="{C62A722C-B1F9-48E8-A100-E702F724BD3F}" srcOrd="1" destOrd="0" presId="urn:microsoft.com/office/officeart/2005/8/layout/cycle2"/>
    <dgm:cxn modelId="{E4496B8E-879D-43E1-88BB-E247F5E19EC7}" srcId="{3C3BC8B3-4E1E-4CA0-A60D-BF780DCB79A1}" destId="{0B8F68D3-300E-409D-9A35-AAF4BB70F4DF}" srcOrd="1" destOrd="0" parTransId="{6292A9C2-3748-4E73-AA57-B55E8B553CE6}" sibTransId="{672B4327-0A20-4107-B0C0-F4924F9D5781}"/>
    <dgm:cxn modelId="{38052293-3A10-416F-A977-E76FA9EEE52C}" srcId="{3C3BC8B3-4E1E-4CA0-A60D-BF780DCB79A1}" destId="{8011A9E1-803F-42A3-ADE9-2D746CB25D06}" srcOrd="0" destOrd="0" parTransId="{CEE894ED-68AD-412A-BAFA-6102B55A576E}" sibTransId="{3254E666-CECD-4581-B141-29B991D05EDD}"/>
    <dgm:cxn modelId="{AD96A3A1-154C-4949-8AA8-CC8E78CF21BB}" srcId="{3C3BC8B3-4E1E-4CA0-A60D-BF780DCB79A1}" destId="{B8952E0D-B117-4F42-B656-D31B4C56D25D}" srcOrd="3" destOrd="0" parTransId="{C29EEA27-181B-4F6D-B592-843F99F2BB49}" sibTransId="{740526F1-33BB-4B78-9121-F1BE39B0C99C}"/>
    <dgm:cxn modelId="{12871F83-D235-4B6A-ADEF-4BF611FDE7A9}" type="presParOf" srcId="{5813F157-578B-4D7B-919F-8BEB27552EB8}" destId="{4BDA09C6-0A0A-4EE6-B67D-479CB332AB45}" srcOrd="0" destOrd="0" presId="urn:microsoft.com/office/officeart/2005/8/layout/cycle2"/>
    <dgm:cxn modelId="{E841AF59-19C3-4A87-8DDD-4CE5EFDF93B7}" type="presParOf" srcId="{5813F157-578B-4D7B-919F-8BEB27552EB8}" destId="{CD40B80B-D71F-4B87-B01A-D9E3BE412441}" srcOrd="1" destOrd="0" presId="urn:microsoft.com/office/officeart/2005/8/layout/cycle2"/>
    <dgm:cxn modelId="{460B9C7C-1290-4205-82EF-F8CDC882B4C7}" type="presParOf" srcId="{CD40B80B-D71F-4B87-B01A-D9E3BE412441}" destId="{8322F05C-3E8F-4BE4-B025-A69B33D6B764}" srcOrd="0" destOrd="0" presId="urn:microsoft.com/office/officeart/2005/8/layout/cycle2"/>
    <dgm:cxn modelId="{3746AEBB-A4F6-4C98-B6B7-0B7FB54DC30B}" type="presParOf" srcId="{5813F157-578B-4D7B-919F-8BEB27552EB8}" destId="{EAD6D93D-A49C-49E0-BBBF-27CAA6FD56F9}" srcOrd="2" destOrd="0" presId="urn:microsoft.com/office/officeart/2005/8/layout/cycle2"/>
    <dgm:cxn modelId="{B9908C0E-1293-47F2-A550-1429F5C9F041}" type="presParOf" srcId="{5813F157-578B-4D7B-919F-8BEB27552EB8}" destId="{85848BE0-2699-49F3-8713-EA2A7B858967}" srcOrd="3" destOrd="0" presId="urn:microsoft.com/office/officeart/2005/8/layout/cycle2"/>
    <dgm:cxn modelId="{8D78D423-BAC4-40EE-9B40-F39C7D34A4FB}" type="presParOf" srcId="{85848BE0-2699-49F3-8713-EA2A7B858967}" destId="{C62A722C-B1F9-48E8-A100-E702F724BD3F}" srcOrd="0" destOrd="0" presId="urn:microsoft.com/office/officeart/2005/8/layout/cycle2"/>
    <dgm:cxn modelId="{50C0CF96-A035-41FC-BB60-E89896BC2EE8}" type="presParOf" srcId="{5813F157-578B-4D7B-919F-8BEB27552EB8}" destId="{3B7B00F9-410D-426B-85C1-6EC85CB0EA06}" srcOrd="4" destOrd="0" presId="urn:microsoft.com/office/officeart/2005/8/layout/cycle2"/>
    <dgm:cxn modelId="{C50DC8BF-CE2D-476B-81FD-15E168AB932E}" type="presParOf" srcId="{5813F157-578B-4D7B-919F-8BEB27552EB8}" destId="{774A8348-5D74-4508-AB5A-5D8AF09E2BEE}" srcOrd="5" destOrd="0" presId="urn:microsoft.com/office/officeart/2005/8/layout/cycle2"/>
    <dgm:cxn modelId="{7EC1D46E-522A-4EF2-ADD8-762E3D681108}" type="presParOf" srcId="{774A8348-5D74-4508-AB5A-5D8AF09E2BEE}" destId="{9B07346B-2BAF-4D29-BE76-C7FF869D8C94}" srcOrd="0" destOrd="0" presId="urn:microsoft.com/office/officeart/2005/8/layout/cycle2"/>
    <dgm:cxn modelId="{B83E2679-8A6F-4ABB-B1FE-F11ACB94A445}" type="presParOf" srcId="{5813F157-578B-4D7B-919F-8BEB27552EB8}" destId="{0629A92B-5E01-442F-AB6C-47A441AB9C03}" srcOrd="6" destOrd="0" presId="urn:microsoft.com/office/officeart/2005/8/layout/cycle2"/>
    <dgm:cxn modelId="{F3EC0C6A-AF34-409A-A4DA-FB98A6A46A30}" type="presParOf" srcId="{5813F157-578B-4D7B-919F-8BEB27552EB8}" destId="{8D19899E-443D-4DB8-81FD-EF2D3DF2FEB5}" srcOrd="7" destOrd="0" presId="urn:microsoft.com/office/officeart/2005/8/layout/cycle2"/>
    <dgm:cxn modelId="{C7D9D97C-80B0-4154-AE03-0DA462DAA186}" type="presParOf" srcId="{8D19899E-443D-4DB8-81FD-EF2D3DF2FEB5}" destId="{489415B4-76E6-4171-AB81-7EAC970C8F37}" srcOrd="0" destOrd="0" presId="urn:microsoft.com/office/officeart/2005/8/layout/cycle2"/>
    <dgm:cxn modelId="{56F28DAA-C63B-420E-9EDB-CB48D725DFC6}" type="presParOf" srcId="{5813F157-578B-4D7B-919F-8BEB27552EB8}" destId="{B2F0378B-7FE3-4761-9546-C20E4918EDE9}" srcOrd="8" destOrd="0" presId="urn:microsoft.com/office/officeart/2005/8/layout/cycle2"/>
    <dgm:cxn modelId="{CBF24956-07D1-4BAF-A1C2-615BF67ACE62}" type="presParOf" srcId="{5813F157-578B-4D7B-919F-8BEB27552EB8}" destId="{ED7A2698-CEE5-49C4-8FB7-EC9A185F4F15}" srcOrd="9" destOrd="0" presId="urn:microsoft.com/office/officeart/2005/8/layout/cycle2"/>
    <dgm:cxn modelId="{9614837A-E6F6-4997-AD42-4E114F109E5D}" type="presParOf" srcId="{ED7A2698-CEE5-49C4-8FB7-EC9A185F4F15}" destId="{09DA7F27-B534-433F-995F-129396CD303C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0AAAC6A-E965-4717-B7CD-8F5E3CADCD35}" type="doc">
      <dgm:prSet loTypeId="urn:microsoft.com/office/officeart/2008/layout/RadialCluster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663E190B-6648-4C10-B20A-273E975ADDD0}">
      <dgm:prSet phldrT="[Text]" custT="1"/>
      <dgm:spPr/>
      <dgm:t>
        <a:bodyPr/>
        <a:lstStyle/>
        <a:p>
          <a:r>
            <a:rPr lang="en-GB" sz="1400" dirty="0" smtClean="0"/>
            <a:t>ALMOST ANY BUSINESS CAN BE A SEEB!</a:t>
          </a:r>
          <a:endParaRPr lang="en-GB" sz="1400" dirty="0"/>
        </a:p>
      </dgm:t>
    </dgm:pt>
    <dgm:pt modelId="{55EA8980-FD80-4132-9CC9-CB1752BF054E}" type="parTrans" cxnId="{BEDF1352-90C5-40BF-875A-1D372D146562}">
      <dgm:prSet/>
      <dgm:spPr/>
      <dgm:t>
        <a:bodyPr/>
        <a:lstStyle/>
        <a:p>
          <a:endParaRPr lang="en-GB" sz="1050"/>
        </a:p>
      </dgm:t>
    </dgm:pt>
    <dgm:pt modelId="{94349AF4-E876-433D-92C5-7CAF82276FDA}" type="sibTrans" cxnId="{BEDF1352-90C5-40BF-875A-1D372D146562}">
      <dgm:prSet/>
      <dgm:spPr/>
      <dgm:t>
        <a:bodyPr/>
        <a:lstStyle/>
        <a:p>
          <a:endParaRPr lang="en-GB" sz="1050"/>
        </a:p>
      </dgm:t>
    </dgm:pt>
    <dgm:pt modelId="{5D94EA7A-703E-4BD2-974F-26B02389AAA0}">
      <dgm:prSet phldrT="[Text]" custT="1"/>
      <dgm:spPr/>
      <dgm:t>
        <a:bodyPr/>
        <a:lstStyle/>
        <a:p>
          <a:r>
            <a:rPr lang="en-GB" sz="1200" dirty="0" smtClean="0"/>
            <a:t>EXAMPLES:</a:t>
          </a:r>
        </a:p>
        <a:p>
          <a:r>
            <a:rPr lang="en-GB" sz="1200" dirty="0" smtClean="0"/>
            <a:t>POTTERY, ELECTRONICS, SCIENCE, ENGINEERING</a:t>
          </a:r>
          <a:endParaRPr lang="en-GB" sz="1200" dirty="0"/>
        </a:p>
      </dgm:t>
    </dgm:pt>
    <dgm:pt modelId="{44C12BD4-639B-4452-AE38-21B45483F10A}" type="parTrans" cxnId="{F5F8B3F6-BFF4-4F58-A645-9048736F8899}">
      <dgm:prSet/>
      <dgm:spPr/>
      <dgm:t>
        <a:bodyPr/>
        <a:lstStyle/>
        <a:p>
          <a:endParaRPr lang="en-GB" sz="1050"/>
        </a:p>
      </dgm:t>
    </dgm:pt>
    <dgm:pt modelId="{DED78838-D994-4EE4-B850-7835E734A361}" type="sibTrans" cxnId="{F5F8B3F6-BFF4-4F58-A645-9048736F8899}">
      <dgm:prSet/>
      <dgm:spPr/>
      <dgm:t>
        <a:bodyPr/>
        <a:lstStyle/>
        <a:p>
          <a:endParaRPr lang="en-GB" sz="1050"/>
        </a:p>
      </dgm:t>
    </dgm:pt>
    <dgm:pt modelId="{E26E41D9-6B37-411C-8922-89493C33E88A}">
      <dgm:prSet phldrT="[Text]" custT="1"/>
      <dgm:spPr/>
      <dgm:t>
        <a:bodyPr/>
        <a:lstStyle/>
        <a:p>
          <a:r>
            <a:rPr lang="en-GB" sz="1200" dirty="0" smtClean="0"/>
            <a:t>EXAMPLES:</a:t>
          </a:r>
        </a:p>
        <a:p>
          <a:r>
            <a:rPr lang="en-GB" sz="1200" dirty="0" smtClean="0"/>
            <a:t>CAFÉ, BAR,SHOP,</a:t>
          </a:r>
        </a:p>
        <a:p>
          <a:r>
            <a:rPr lang="en-GB" sz="1200" dirty="0" smtClean="0"/>
            <a:t>TAXI</a:t>
          </a:r>
          <a:endParaRPr lang="en-GB" sz="1200" dirty="0"/>
        </a:p>
      </dgm:t>
    </dgm:pt>
    <dgm:pt modelId="{BA1A127C-65F4-486B-9D42-38206546DD0A}" type="parTrans" cxnId="{2CDFE445-533D-48FE-A374-7D4A7F1E64D4}">
      <dgm:prSet/>
      <dgm:spPr/>
      <dgm:t>
        <a:bodyPr/>
        <a:lstStyle/>
        <a:p>
          <a:endParaRPr lang="en-GB" sz="1050"/>
        </a:p>
      </dgm:t>
    </dgm:pt>
    <dgm:pt modelId="{E97BE5C9-2F34-40A8-953A-FD53C2DCC1C4}" type="sibTrans" cxnId="{2CDFE445-533D-48FE-A374-7D4A7F1E64D4}">
      <dgm:prSet/>
      <dgm:spPr/>
      <dgm:t>
        <a:bodyPr/>
        <a:lstStyle/>
        <a:p>
          <a:endParaRPr lang="en-GB" sz="1050"/>
        </a:p>
      </dgm:t>
    </dgm:pt>
    <dgm:pt modelId="{FDE986B5-E0B3-4AA4-9549-18BF32E95D09}">
      <dgm:prSet phldrT="[Text]" custT="1"/>
      <dgm:spPr/>
      <dgm:t>
        <a:bodyPr/>
        <a:lstStyle/>
        <a:p>
          <a:r>
            <a:rPr lang="en-GB" sz="1200" dirty="0" smtClean="0"/>
            <a:t>EXAMPLES:</a:t>
          </a:r>
        </a:p>
        <a:p>
          <a:r>
            <a:rPr lang="en-GB" sz="1200" dirty="0" smtClean="0"/>
            <a:t>HEALTH, FITNESS, SPORT, ART, MUSIC</a:t>
          </a:r>
          <a:endParaRPr lang="en-GB" sz="1200" dirty="0"/>
        </a:p>
      </dgm:t>
    </dgm:pt>
    <dgm:pt modelId="{8B59E5F7-9EF8-4F89-A9F7-11F121CBDCD3}" type="parTrans" cxnId="{3D533E54-F7C3-4533-A40C-65B90D6B412F}">
      <dgm:prSet/>
      <dgm:spPr/>
      <dgm:t>
        <a:bodyPr/>
        <a:lstStyle/>
        <a:p>
          <a:endParaRPr lang="en-GB" sz="1050"/>
        </a:p>
      </dgm:t>
    </dgm:pt>
    <dgm:pt modelId="{C5452AB9-BFCB-4BF5-AE11-1E60AB2266FC}" type="sibTrans" cxnId="{3D533E54-F7C3-4533-A40C-65B90D6B412F}">
      <dgm:prSet/>
      <dgm:spPr/>
      <dgm:t>
        <a:bodyPr/>
        <a:lstStyle/>
        <a:p>
          <a:endParaRPr lang="en-GB" sz="1050"/>
        </a:p>
      </dgm:t>
    </dgm:pt>
    <dgm:pt modelId="{02E36B86-41DE-44E6-8E14-50E01A97DEE9}" type="pres">
      <dgm:prSet presAssocID="{A0AAAC6A-E965-4717-B7CD-8F5E3CADCD35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GB"/>
        </a:p>
      </dgm:t>
    </dgm:pt>
    <dgm:pt modelId="{DAEBE5A6-0F38-4502-94A3-B8D7DFD25F35}" type="pres">
      <dgm:prSet presAssocID="{663E190B-6648-4C10-B20A-273E975ADDD0}" presName="singleCycle" presStyleCnt="0"/>
      <dgm:spPr/>
    </dgm:pt>
    <dgm:pt modelId="{2DD5F5EC-AC65-4927-BEA4-09A78C9E5525}" type="pres">
      <dgm:prSet presAssocID="{663E190B-6648-4C10-B20A-273E975ADDD0}" presName="singleCenter" presStyleLbl="node1" presStyleIdx="0" presStyleCnt="4">
        <dgm:presLayoutVars>
          <dgm:chMax val="7"/>
          <dgm:chPref val="7"/>
        </dgm:presLayoutVars>
      </dgm:prSet>
      <dgm:spPr/>
      <dgm:t>
        <a:bodyPr/>
        <a:lstStyle/>
        <a:p>
          <a:endParaRPr lang="en-GB"/>
        </a:p>
      </dgm:t>
    </dgm:pt>
    <dgm:pt modelId="{6F739FC7-5588-441C-B802-F2925F1A4DD3}" type="pres">
      <dgm:prSet presAssocID="{44C12BD4-639B-4452-AE38-21B45483F10A}" presName="Name56" presStyleLbl="parChTrans1D2" presStyleIdx="0" presStyleCnt="3"/>
      <dgm:spPr/>
      <dgm:t>
        <a:bodyPr/>
        <a:lstStyle/>
        <a:p>
          <a:endParaRPr lang="en-GB"/>
        </a:p>
      </dgm:t>
    </dgm:pt>
    <dgm:pt modelId="{BF9A8DDD-D206-455B-A949-026946BB8628}" type="pres">
      <dgm:prSet presAssocID="{5D94EA7A-703E-4BD2-974F-26B02389AAA0}" presName="text0" presStyleLbl="node1" presStyleIdx="1" presStyleCnt="4" custScaleX="299652" custScaleY="11504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35726AB-D794-479D-9336-EECCE068AFAE}" type="pres">
      <dgm:prSet presAssocID="{BA1A127C-65F4-486B-9D42-38206546DD0A}" presName="Name56" presStyleLbl="parChTrans1D2" presStyleIdx="1" presStyleCnt="3"/>
      <dgm:spPr/>
      <dgm:t>
        <a:bodyPr/>
        <a:lstStyle/>
        <a:p>
          <a:endParaRPr lang="en-GB"/>
        </a:p>
      </dgm:t>
    </dgm:pt>
    <dgm:pt modelId="{F151D1F9-1569-4379-9AC5-6887151ED3FA}" type="pres">
      <dgm:prSet presAssocID="{E26E41D9-6B37-411C-8922-89493C33E88A}" presName="text0" presStyleLbl="node1" presStyleIdx="2" presStyleCnt="4" custScaleX="23934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FBFC547-439B-4FC6-9EA7-DF34F88C4A00}" type="pres">
      <dgm:prSet presAssocID="{8B59E5F7-9EF8-4F89-A9F7-11F121CBDCD3}" presName="Name56" presStyleLbl="parChTrans1D2" presStyleIdx="2" presStyleCnt="3"/>
      <dgm:spPr/>
      <dgm:t>
        <a:bodyPr/>
        <a:lstStyle/>
        <a:p>
          <a:endParaRPr lang="en-GB"/>
        </a:p>
      </dgm:t>
    </dgm:pt>
    <dgm:pt modelId="{5B2E70B5-0F7A-49D1-8B3B-0FE5422E0AE8}" type="pres">
      <dgm:prSet presAssocID="{FDE986B5-E0B3-4AA4-9549-18BF32E95D09}" presName="text0" presStyleLbl="node1" presStyleIdx="3" presStyleCnt="4" custScaleX="20463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5B29A93F-C5F4-470F-AB5B-BFB232123298}" type="presOf" srcId="{FDE986B5-E0B3-4AA4-9549-18BF32E95D09}" destId="{5B2E70B5-0F7A-49D1-8B3B-0FE5422E0AE8}" srcOrd="0" destOrd="0" presId="urn:microsoft.com/office/officeart/2008/layout/RadialCluster"/>
    <dgm:cxn modelId="{9E8C5C7F-F4A3-453F-B6A7-EA779C38DF69}" type="presOf" srcId="{E26E41D9-6B37-411C-8922-89493C33E88A}" destId="{F151D1F9-1569-4379-9AC5-6887151ED3FA}" srcOrd="0" destOrd="0" presId="urn:microsoft.com/office/officeart/2008/layout/RadialCluster"/>
    <dgm:cxn modelId="{B195516C-026B-4DD2-9F52-DD65AA3232B5}" type="presOf" srcId="{8B59E5F7-9EF8-4F89-A9F7-11F121CBDCD3}" destId="{BFBFC547-439B-4FC6-9EA7-DF34F88C4A00}" srcOrd="0" destOrd="0" presId="urn:microsoft.com/office/officeart/2008/layout/RadialCluster"/>
    <dgm:cxn modelId="{8DDD5BD3-40DC-45F7-9781-35A318290A57}" type="presOf" srcId="{A0AAAC6A-E965-4717-B7CD-8F5E3CADCD35}" destId="{02E36B86-41DE-44E6-8E14-50E01A97DEE9}" srcOrd="0" destOrd="0" presId="urn:microsoft.com/office/officeart/2008/layout/RadialCluster"/>
    <dgm:cxn modelId="{F5F8B3F6-BFF4-4F58-A645-9048736F8899}" srcId="{663E190B-6648-4C10-B20A-273E975ADDD0}" destId="{5D94EA7A-703E-4BD2-974F-26B02389AAA0}" srcOrd="0" destOrd="0" parTransId="{44C12BD4-639B-4452-AE38-21B45483F10A}" sibTransId="{DED78838-D994-4EE4-B850-7835E734A361}"/>
    <dgm:cxn modelId="{5AE7F9D0-81B1-4038-9C93-7EF081532644}" type="presOf" srcId="{BA1A127C-65F4-486B-9D42-38206546DD0A}" destId="{535726AB-D794-479D-9336-EECCE068AFAE}" srcOrd="0" destOrd="0" presId="urn:microsoft.com/office/officeart/2008/layout/RadialCluster"/>
    <dgm:cxn modelId="{DAD6634F-F312-4F73-ADFE-8C09EF57E99D}" type="presOf" srcId="{663E190B-6648-4C10-B20A-273E975ADDD0}" destId="{2DD5F5EC-AC65-4927-BEA4-09A78C9E5525}" srcOrd="0" destOrd="0" presId="urn:microsoft.com/office/officeart/2008/layout/RadialCluster"/>
    <dgm:cxn modelId="{F89550C9-C6AE-4A12-8FBE-B5F0567EB8CB}" type="presOf" srcId="{5D94EA7A-703E-4BD2-974F-26B02389AAA0}" destId="{BF9A8DDD-D206-455B-A949-026946BB8628}" srcOrd="0" destOrd="0" presId="urn:microsoft.com/office/officeart/2008/layout/RadialCluster"/>
    <dgm:cxn modelId="{2CDFE445-533D-48FE-A374-7D4A7F1E64D4}" srcId="{663E190B-6648-4C10-B20A-273E975ADDD0}" destId="{E26E41D9-6B37-411C-8922-89493C33E88A}" srcOrd="1" destOrd="0" parTransId="{BA1A127C-65F4-486B-9D42-38206546DD0A}" sibTransId="{E97BE5C9-2F34-40A8-953A-FD53C2DCC1C4}"/>
    <dgm:cxn modelId="{BEDF1352-90C5-40BF-875A-1D372D146562}" srcId="{A0AAAC6A-E965-4717-B7CD-8F5E3CADCD35}" destId="{663E190B-6648-4C10-B20A-273E975ADDD0}" srcOrd="0" destOrd="0" parTransId="{55EA8980-FD80-4132-9CC9-CB1752BF054E}" sibTransId="{94349AF4-E876-433D-92C5-7CAF82276FDA}"/>
    <dgm:cxn modelId="{3D533E54-F7C3-4533-A40C-65B90D6B412F}" srcId="{663E190B-6648-4C10-B20A-273E975ADDD0}" destId="{FDE986B5-E0B3-4AA4-9549-18BF32E95D09}" srcOrd="2" destOrd="0" parTransId="{8B59E5F7-9EF8-4F89-A9F7-11F121CBDCD3}" sibTransId="{C5452AB9-BFCB-4BF5-AE11-1E60AB2266FC}"/>
    <dgm:cxn modelId="{2F4E161E-851A-4EA4-B279-0EFEA0841141}" type="presOf" srcId="{44C12BD4-639B-4452-AE38-21B45483F10A}" destId="{6F739FC7-5588-441C-B802-F2925F1A4DD3}" srcOrd="0" destOrd="0" presId="urn:microsoft.com/office/officeart/2008/layout/RadialCluster"/>
    <dgm:cxn modelId="{359391F6-3793-444E-857D-DCD3390A523F}" type="presParOf" srcId="{02E36B86-41DE-44E6-8E14-50E01A97DEE9}" destId="{DAEBE5A6-0F38-4502-94A3-B8D7DFD25F35}" srcOrd="0" destOrd="0" presId="urn:microsoft.com/office/officeart/2008/layout/RadialCluster"/>
    <dgm:cxn modelId="{C4381349-1D4F-4EEE-BE72-01163463A712}" type="presParOf" srcId="{DAEBE5A6-0F38-4502-94A3-B8D7DFD25F35}" destId="{2DD5F5EC-AC65-4927-BEA4-09A78C9E5525}" srcOrd="0" destOrd="0" presId="urn:microsoft.com/office/officeart/2008/layout/RadialCluster"/>
    <dgm:cxn modelId="{87BD7F17-93DC-4AB7-BCED-CF1DB4523209}" type="presParOf" srcId="{DAEBE5A6-0F38-4502-94A3-B8D7DFD25F35}" destId="{6F739FC7-5588-441C-B802-F2925F1A4DD3}" srcOrd="1" destOrd="0" presId="urn:microsoft.com/office/officeart/2008/layout/RadialCluster"/>
    <dgm:cxn modelId="{626919E2-E62F-43D9-96B7-441F8C22D608}" type="presParOf" srcId="{DAEBE5A6-0F38-4502-94A3-B8D7DFD25F35}" destId="{BF9A8DDD-D206-455B-A949-026946BB8628}" srcOrd="2" destOrd="0" presId="urn:microsoft.com/office/officeart/2008/layout/RadialCluster"/>
    <dgm:cxn modelId="{BE1C3F1B-1054-462E-92DF-A3F4E5AD8C69}" type="presParOf" srcId="{DAEBE5A6-0F38-4502-94A3-B8D7DFD25F35}" destId="{535726AB-D794-479D-9336-EECCE068AFAE}" srcOrd="3" destOrd="0" presId="urn:microsoft.com/office/officeart/2008/layout/RadialCluster"/>
    <dgm:cxn modelId="{C68AA6DD-B732-4EE1-9288-8063F84F5D06}" type="presParOf" srcId="{DAEBE5A6-0F38-4502-94A3-B8D7DFD25F35}" destId="{F151D1F9-1569-4379-9AC5-6887151ED3FA}" srcOrd="4" destOrd="0" presId="urn:microsoft.com/office/officeart/2008/layout/RadialCluster"/>
    <dgm:cxn modelId="{522FCAC4-5CAD-4275-991A-1C626DE7EF41}" type="presParOf" srcId="{DAEBE5A6-0F38-4502-94A3-B8D7DFD25F35}" destId="{BFBFC547-439B-4FC6-9EA7-DF34F88C4A00}" srcOrd="5" destOrd="0" presId="urn:microsoft.com/office/officeart/2008/layout/RadialCluster"/>
    <dgm:cxn modelId="{1BACB4AE-FDA2-4695-A433-2A98B5E4EFB5}" type="presParOf" srcId="{DAEBE5A6-0F38-4502-94A3-B8D7DFD25F35}" destId="{5B2E70B5-0F7A-49D1-8B3B-0FE5422E0AE8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FEB2A56-39BC-458F-A9D8-F06D037BB7A2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CD40D6A8-2A63-4B66-907F-D7AC3C1D847C}">
      <dgm:prSet phldrT="[Text]" custT="1"/>
      <dgm:spPr/>
      <dgm:t>
        <a:bodyPr/>
        <a:lstStyle/>
        <a:p>
          <a:r>
            <a:rPr lang="en-GB" sz="1400" dirty="0" smtClean="0"/>
            <a:t>It is a business, has income &amp; expenditure &amp; should make a profit</a:t>
          </a:r>
          <a:endParaRPr lang="en-GB" sz="1400" dirty="0"/>
        </a:p>
      </dgm:t>
    </dgm:pt>
    <dgm:pt modelId="{9BC20E3D-A033-426C-88DA-361427569F96}" type="parTrans" cxnId="{AE2DBA57-1697-4ED7-A6C2-26839B0FF9D7}">
      <dgm:prSet/>
      <dgm:spPr/>
      <dgm:t>
        <a:bodyPr/>
        <a:lstStyle/>
        <a:p>
          <a:endParaRPr lang="en-GB" sz="1200"/>
        </a:p>
      </dgm:t>
    </dgm:pt>
    <dgm:pt modelId="{A91AD732-8CB5-4B08-9DA0-0DB00A5867FA}" type="sibTrans" cxnId="{AE2DBA57-1697-4ED7-A6C2-26839B0FF9D7}">
      <dgm:prSet/>
      <dgm:spPr/>
      <dgm:t>
        <a:bodyPr/>
        <a:lstStyle/>
        <a:p>
          <a:endParaRPr lang="en-GB" sz="1200"/>
        </a:p>
      </dgm:t>
    </dgm:pt>
    <dgm:pt modelId="{B1155C88-D7BE-446C-991C-A7D7654CD69C}">
      <dgm:prSet phldrT="[Text]" custT="1"/>
      <dgm:spPr/>
      <dgm:t>
        <a:bodyPr/>
        <a:lstStyle/>
        <a:p>
          <a:r>
            <a:rPr lang="en-GB" sz="1400" dirty="0" smtClean="0"/>
            <a:t>It operates ethically, makes money ethically and spends its profit ethically</a:t>
          </a:r>
          <a:endParaRPr lang="en-GB" sz="1400" dirty="0"/>
        </a:p>
      </dgm:t>
    </dgm:pt>
    <dgm:pt modelId="{EC143A6F-4FE2-4092-84F3-D557505A4E98}" type="parTrans" cxnId="{765BE623-CFEE-4545-9E74-995CCDED61D9}">
      <dgm:prSet/>
      <dgm:spPr/>
      <dgm:t>
        <a:bodyPr/>
        <a:lstStyle/>
        <a:p>
          <a:endParaRPr lang="en-GB" sz="1200"/>
        </a:p>
      </dgm:t>
    </dgm:pt>
    <dgm:pt modelId="{FD547E14-FBAB-4E16-8ACA-05D878BE385B}" type="sibTrans" cxnId="{765BE623-CFEE-4545-9E74-995CCDED61D9}">
      <dgm:prSet/>
      <dgm:spPr/>
      <dgm:t>
        <a:bodyPr/>
        <a:lstStyle/>
        <a:p>
          <a:endParaRPr lang="en-GB" sz="1200"/>
        </a:p>
      </dgm:t>
    </dgm:pt>
    <dgm:pt modelId="{B0A208D5-A1E4-49E7-96F2-EFF4150EE35E}">
      <dgm:prSet phldrT="[Text]" custT="1"/>
      <dgm:spPr/>
      <dgm:t>
        <a:bodyPr/>
        <a:lstStyle/>
        <a:p>
          <a:r>
            <a:rPr lang="en-GB" sz="1400" dirty="0" smtClean="0"/>
            <a:t>It can directly deliver social, environmental, economic or political good </a:t>
          </a:r>
          <a:r>
            <a:rPr lang="en-GB" sz="1400" dirty="0" err="1" smtClean="0"/>
            <a:t>ie</a:t>
          </a:r>
          <a:r>
            <a:rPr lang="en-GB" sz="1400" dirty="0" smtClean="0"/>
            <a:t> this is its business</a:t>
          </a:r>
          <a:endParaRPr lang="en-GB" sz="1400" dirty="0"/>
        </a:p>
      </dgm:t>
    </dgm:pt>
    <dgm:pt modelId="{E51D85E1-2BB4-4405-BC31-8139240D05DD}" type="parTrans" cxnId="{6764C639-D7B3-4DA8-B222-97B859E075BF}">
      <dgm:prSet/>
      <dgm:spPr/>
      <dgm:t>
        <a:bodyPr/>
        <a:lstStyle/>
        <a:p>
          <a:endParaRPr lang="en-GB" sz="1200"/>
        </a:p>
      </dgm:t>
    </dgm:pt>
    <dgm:pt modelId="{2DEB5542-5CEA-475E-8025-9AE3AF849CC1}" type="sibTrans" cxnId="{6764C639-D7B3-4DA8-B222-97B859E075BF}">
      <dgm:prSet/>
      <dgm:spPr/>
      <dgm:t>
        <a:bodyPr/>
        <a:lstStyle/>
        <a:p>
          <a:endParaRPr lang="en-GB" sz="1200"/>
        </a:p>
      </dgm:t>
    </dgm:pt>
    <dgm:pt modelId="{8810ADBF-93F7-4936-9CEC-8D9860B73C76}">
      <dgm:prSet phldrT="[Text]" custT="1"/>
      <dgm:spPr/>
      <dgm:t>
        <a:bodyPr/>
        <a:lstStyle/>
        <a:p>
          <a:r>
            <a:rPr lang="en-GB" sz="1400" dirty="0" smtClean="0"/>
            <a:t>It can use its profit to do social, environmental, economic or political good</a:t>
          </a:r>
          <a:endParaRPr lang="en-GB" sz="1400" dirty="0"/>
        </a:p>
      </dgm:t>
    </dgm:pt>
    <dgm:pt modelId="{CB6CEC34-4314-42B4-9FC7-C1D1E0E27A11}" type="parTrans" cxnId="{F7AF7375-2D97-4B19-A6BD-80ED84DCF711}">
      <dgm:prSet/>
      <dgm:spPr/>
      <dgm:t>
        <a:bodyPr/>
        <a:lstStyle/>
        <a:p>
          <a:endParaRPr lang="en-GB" sz="1200"/>
        </a:p>
      </dgm:t>
    </dgm:pt>
    <dgm:pt modelId="{9862E763-1F4F-44FB-8609-827EC2D3C539}" type="sibTrans" cxnId="{F7AF7375-2D97-4B19-A6BD-80ED84DCF711}">
      <dgm:prSet/>
      <dgm:spPr/>
      <dgm:t>
        <a:bodyPr/>
        <a:lstStyle/>
        <a:p>
          <a:endParaRPr lang="en-GB" sz="1200"/>
        </a:p>
      </dgm:t>
    </dgm:pt>
    <dgm:pt modelId="{79017544-0C1F-482C-A8B8-DFEBF04871C6}">
      <dgm:prSet phldrT="[Text]" custT="1"/>
      <dgm:spPr/>
      <dgm:t>
        <a:bodyPr/>
        <a:lstStyle/>
        <a:p>
          <a:r>
            <a:rPr lang="en-GB" sz="1400" dirty="0" smtClean="0"/>
            <a:t>It has a  social as well as a business mission</a:t>
          </a:r>
          <a:endParaRPr lang="en-GB" sz="1400" dirty="0"/>
        </a:p>
      </dgm:t>
    </dgm:pt>
    <dgm:pt modelId="{683DEFC8-3954-450B-830F-F684B01AC0AC}" type="parTrans" cxnId="{163E32D3-DE03-4DD2-AF52-4E6F45C170D2}">
      <dgm:prSet/>
      <dgm:spPr/>
      <dgm:t>
        <a:bodyPr/>
        <a:lstStyle/>
        <a:p>
          <a:endParaRPr lang="en-GB" sz="1200"/>
        </a:p>
      </dgm:t>
    </dgm:pt>
    <dgm:pt modelId="{B6A2CFC9-7981-4AAA-B447-A4CD8DEB2634}" type="sibTrans" cxnId="{163E32D3-DE03-4DD2-AF52-4E6F45C170D2}">
      <dgm:prSet/>
      <dgm:spPr/>
      <dgm:t>
        <a:bodyPr/>
        <a:lstStyle/>
        <a:p>
          <a:endParaRPr lang="en-GB" sz="1200"/>
        </a:p>
      </dgm:t>
    </dgm:pt>
    <dgm:pt modelId="{FF118ACF-F5C9-4793-9530-43FBB9731871}" type="pres">
      <dgm:prSet presAssocID="{5FEB2A56-39BC-458F-A9D8-F06D037BB7A2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F27FD0FB-4D3A-4B86-B2E1-D6255848C2D9}" type="pres">
      <dgm:prSet presAssocID="{CD40D6A8-2A63-4B66-907F-D7AC3C1D847C}" presName="node" presStyleLbl="node1" presStyleIdx="0" presStyleCnt="5" custScaleX="16117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ED0AAEA-7F68-4767-81DB-7F949687BE61}" type="pres">
      <dgm:prSet presAssocID="{CD40D6A8-2A63-4B66-907F-D7AC3C1D847C}" presName="spNode" presStyleCnt="0"/>
      <dgm:spPr/>
    </dgm:pt>
    <dgm:pt modelId="{3D79337E-F7C4-4D97-BD0F-0B70B09AC8DA}" type="pres">
      <dgm:prSet presAssocID="{A91AD732-8CB5-4B08-9DA0-0DB00A5867FA}" presName="sibTrans" presStyleLbl="sibTrans1D1" presStyleIdx="0" presStyleCnt="5"/>
      <dgm:spPr/>
      <dgm:t>
        <a:bodyPr/>
        <a:lstStyle/>
        <a:p>
          <a:endParaRPr lang="en-GB"/>
        </a:p>
      </dgm:t>
    </dgm:pt>
    <dgm:pt modelId="{8F8B3044-BA9E-4998-81FB-A43C19254FAA}" type="pres">
      <dgm:prSet presAssocID="{B1155C88-D7BE-446C-991C-A7D7654CD69C}" presName="node" presStyleLbl="node1" presStyleIdx="1" presStyleCnt="5" custScaleX="20291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EEC1616-A917-4458-983B-FF8893EAA0C4}" type="pres">
      <dgm:prSet presAssocID="{B1155C88-D7BE-446C-991C-A7D7654CD69C}" presName="spNode" presStyleCnt="0"/>
      <dgm:spPr/>
    </dgm:pt>
    <dgm:pt modelId="{D3D572D4-730D-4F80-A509-B8ADD193DCB0}" type="pres">
      <dgm:prSet presAssocID="{FD547E14-FBAB-4E16-8ACA-05D878BE385B}" presName="sibTrans" presStyleLbl="sibTrans1D1" presStyleIdx="1" presStyleCnt="5"/>
      <dgm:spPr/>
      <dgm:t>
        <a:bodyPr/>
        <a:lstStyle/>
        <a:p>
          <a:endParaRPr lang="en-GB"/>
        </a:p>
      </dgm:t>
    </dgm:pt>
    <dgm:pt modelId="{236B3583-79F4-4745-A81B-2529BF0441C2}" type="pres">
      <dgm:prSet presAssocID="{B0A208D5-A1E4-49E7-96F2-EFF4150EE35E}" presName="node" presStyleLbl="node1" presStyleIdx="2" presStyleCnt="5" custScaleX="152639" custScaleY="13304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DDDDF81-D8F3-49A2-911B-5F42C1FA2C15}" type="pres">
      <dgm:prSet presAssocID="{B0A208D5-A1E4-49E7-96F2-EFF4150EE35E}" presName="spNode" presStyleCnt="0"/>
      <dgm:spPr/>
    </dgm:pt>
    <dgm:pt modelId="{88BB4CE1-2A51-4E29-B0DE-3F9C04179A91}" type="pres">
      <dgm:prSet presAssocID="{2DEB5542-5CEA-475E-8025-9AE3AF849CC1}" presName="sibTrans" presStyleLbl="sibTrans1D1" presStyleIdx="2" presStyleCnt="5"/>
      <dgm:spPr/>
      <dgm:t>
        <a:bodyPr/>
        <a:lstStyle/>
        <a:p>
          <a:endParaRPr lang="en-GB"/>
        </a:p>
      </dgm:t>
    </dgm:pt>
    <dgm:pt modelId="{FF38C329-8B2B-4424-B2B4-581CCBCF67D9}" type="pres">
      <dgm:prSet presAssocID="{8810ADBF-93F7-4936-9CEC-8D9860B73C76}" presName="node" presStyleLbl="node1" presStyleIdx="3" presStyleCnt="5" custScaleX="148278" custScaleY="118173" custRadScaleRad="99098" custRadScaleInc="3700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0B983EF-0BC0-4E9E-8229-2C39F355101F}" type="pres">
      <dgm:prSet presAssocID="{8810ADBF-93F7-4936-9CEC-8D9860B73C76}" presName="spNode" presStyleCnt="0"/>
      <dgm:spPr/>
    </dgm:pt>
    <dgm:pt modelId="{07D6951D-3266-478B-838E-492C7950FA96}" type="pres">
      <dgm:prSet presAssocID="{9862E763-1F4F-44FB-8609-827EC2D3C539}" presName="sibTrans" presStyleLbl="sibTrans1D1" presStyleIdx="3" presStyleCnt="5"/>
      <dgm:spPr/>
      <dgm:t>
        <a:bodyPr/>
        <a:lstStyle/>
        <a:p>
          <a:endParaRPr lang="en-GB"/>
        </a:p>
      </dgm:t>
    </dgm:pt>
    <dgm:pt modelId="{5FB59AA8-0DD0-4033-BD4B-C63C3083860D}" type="pres">
      <dgm:prSet presAssocID="{79017544-0C1F-482C-A8B8-DFEBF04871C6}" presName="node" presStyleLbl="node1" presStyleIdx="4" presStyleCnt="5" custScaleX="17760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25D3F7A-A02A-43B6-A545-B0ACF3841E58}" type="pres">
      <dgm:prSet presAssocID="{79017544-0C1F-482C-A8B8-DFEBF04871C6}" presName="spNode" presStyleCnt="0"/>
      <dgm:spPr/>
    </dgm:pt>
    <dgm:pt modelId="{D46D78E0-A8C5-4715-81D5-207075A30063}" type="pres">
      <dgm:prSet presAssocID="{B6A2CFC9-7981-4AAA-B447-A4CD8DEB2634}" presName="sibTrans" presStyleLbl="sibTrans1D1" presStyleIdx="4" presStyleCnt="5"/>
      <dgm:spPr/>
      <dgm:t>
        <a:bodyPr/>
        <a:lstStyle/>
        <a:p>
          <a:endParaRPr lang="en-GB"/>
        </a:p>
      </dgm:t>
    </dgm:pt>
  </dgm:ptLst>
  <dgm:cxnLst>
    <dgm:cxn modelId="{452EE8E6-8E29-4CC4-A8A8-144462AD56DC}" type="presOf" srcId="{B1155C88-D7BE-446C-991C-A7D7654CD69C}" destId="{8F8B3044-BA9E-4998-81FB-A43C19254FAA}" srcOrd="0" destOrd="0" presId="urn:microsoft.com/office/officeart/2005/8/layout/cycle6"/>
    <dgm:cxn modelId="{A46CBCB6-8DC8-42F2-9831-D9DE6D55E814}" type="presOf" srcId="{79017544-0C1F-482C-A8B8-DFEBF04871C6}" destId="{5FB59AA8-0DD0-4033-BD4B-C63C3083860D}" srcOrd="0" destOrd="0" presId="urn:microsoft.com/office/officeart/2005/8/layout/cycle6"/>
    <dgm:cxn modelId="{DEDF419E-2E7E-4570-8DAB-136564C731F7}" type="presOf" srcId="{5FEB2A56-39BC-458F-A9D8-F06D037BB7A2}" destId="{FF118ACF-F5C9-4793-9530-43FBB9731871}" srcOrd="0" destOrd="0" presId="urn:microsoft.com/office/officeart/2005/8/layout/cycle6"/>
    <dgm:cxn modelId="{3E1A83E6-AADF-4BF2-8940-1727FB8A5777}" type="presOf" srcId="{B0A208D5-A1E4-49E7-96F2-EFF4150EE35E}" destId="{236B3583-79F4-4745-A81B-2529BF0441C2}" srcOrd="0" destOrd="0" presId="urn:microsoft.com/office/officeart/2005/8/layout/cycle6"/>
    <dgm:cxn modelId="{AE2DBA57-1697-4ED7-A6C2-26839B0FF9D7}" srcId="{5FEB2A56-39BC-458F-A9D8-F06D037BB7A2}" destId="{CD40D6A8-2A63-4B66-907F-D7AC3C1D847C}" srcOrd="0" destOrd="0" parTransId="{9BC20E3D-A033-426C-88DA-361427569F96}" sibTransId="{A91AD732-8CB5-4B08-9DA0-0DB00A5867FA}"/>
    <dgm:cxn modelId="{84A7B114-9EC9-4884-A1A7-1650B14210B3}" type="presOf" srcId="{8810ADBF-93F7-4936-9CEC-8D9860B73C76}" destId="{FF38C329-8B2B-4424-B2B4-581CCBCF67D9}" srcOrd="0" destOrd="0" presId="urn:microsoft.com/office/officeart/2005/8/layout/cycle6"/>
    <dgm:cxn modelId="{B39A77F7-19D8-48F2-BD04-2FFADB0BA730}" type="presOf" srcId="{9862E763-1F4F-44FB-8609-827EC2D3C539}" destId="{07D6951D-3266-478B-838E-492C7950FA96}" srcOrd="0" destOrd="0" presId="urn:microsoft.com/office/officeart/2005/8/layout/cycle6"/>
    <dgm:cxn modelId="{49EC8125-3112-4CF0-BEC1-4D46F369B136}" type="presOf" srcId="{CD40D6A8-2A63-4B66-907F-D7AC3C1D847C}" destId="{F27FD0FB-4D3A-4B86-B2E1-D6255848C2D9}" srcOrd="0" destOrd="0" presId="urn:microsoft.com/office/officeart/2005/8/layout/cycle6"/>
    <dgm:cxn modelId="{5F0EAFCC-5294-42E7-83A4-C1204876B559}" type="presOf" srcId="{A91AD732-8CB5-4B08-9DA0-0DB00A5867FA}" destId="{3D79337E-F7C4-4D97-BD0F-0B70B09AC8DA}" srcOrd="0" destOrd="0" presId="urn:microsoft.com/office/officeart/2005/8/layout/cycle6"/>
    <dgm:cxn modelId="{6764C639-D7B3-4DA8-B222-97B859E075BF}" srcId="{5FEB2A56-39BC-458F-A9D8-F06D037BB7A2}" destId="{B0A208D5-A1E4-49E7-96F2-EFF4150EE35E}" srcOrd="2" destOrd="0" parTransId="{E51D85E1-2BB4-4405-BC31-8139240D05DD}" sibTransId="{2DEB5542-5CEA-475E-8025-9AE3AF849CC1}"/>
    <dgm:cxn modelId="{163E32D3-DE03-4DD2-AF52-4E6F45C170D2}" srcId="{5FEB2A56-39BC-458F-A9D8-F06D037BB7A2}" destId="{79017544-0C1F-482C-A8B8-DFEBF04871C6}" srcOrd="4" destOrd="0" parTransId="{683DEFC8-3954-450B-830F-F684B01AC0AC}" sibTransId="{B6A2CFC9-7981-4AAA-B447-A4CD8DEB2634}"/>
    <dgm:cxn modelId="{0B6365A7-9304-4454-B5D3-FE0B21B00F22}" type="presOf" srcId="{2DEB5542-5CEA-475E-8025-9AE3AF849CC1}" destId="{88BB4CE1-2A51-4E29-B0DE-3F9C04179A91}" srcOrd="0" destOrd="0" presId="urn:microsoft.com/office/officeart/2005/8/layout/cycle6"/>
    <dgm:cxn modelId="{765BE623-CFEE-4545-9E74-995CCDED61D9}" srcId="{5FEB2A56-39BC-458F-A9D8-F06D037BB7A2}" destId="{B1155C88-D7BE-446C-991C-A7D7654CD69C}" srcOrd="1" destOrd="0" parTransId="{EC143A6F-4FE2-4092-84F3-D557505A4E98}" sibTransId="{FD547E14-FBAB-4E16-8ACA-05D878BE385B}"/>
    <dgm:cxn modelId="{5C2E78DA-7EEF-496C-9E59-1AC0CB0075C5}" type="presOf" srcId="{B6A2CFC9-7981-4AAA-B447-A4CD8DEB2634}" destId="{D46D78E0-A8C5-4715-81D5-207075A30063}" srcOrd="0" destOrd="0" presId="urn:microsoft.com/office/officeart/2005/8/layout/cycle6"/>
    <dgm:cxn modelId="{F7AF7375-2D97-4B19-A6BD-80ED84DCF711}" srcId="{5FEB2A56-39BC-458F-A9D8-F06D037BB7A2}" destId="{8810ADBF-93F7-4936-9CEC-8D9860B73C76}" srcOrd="3" destOrd="0" parTransId="{CB6CEC34-4314-42B4-9FC7-C1D1E0E27A11}" sibTransId="{9862E763-1F4F-44FB-8609-827EC2D3C539}"/>
    <dgm:cxn modelId="{540B58EB-1E40-4E21-873C-54C05944F710}" type="presOf" srcId="{FD547E14-FBAB-4E16-8ACA-05D878BE385B}" destId="{D3D572D4-730D-4F80-A509-B8ADD193DCB0}" srcOrd="0" destOrd="0" presId="urn:microsoft.com/office/officeart/2005/8/layout/cycle6"/>
    <dgm:cxn modelId="{C96E52A9-74DF-4499-8E28-CB7BE0C8730B}" type="presParOf" srcId="{FF118ACF-F5C9-4793-9530-43FBB9731871}" destId="{F27FD0FB-4D3A-4B86-B2E1-D6255848C2D9}" srcOrd="0" destOrd="0" presId="urn:microsoft.com/office/officeart/2005/8/layout/cycle6"/>
    <dgm:cxn modelId="{99A3EFB1-96D6-4BC1-B1E2-90ADF88F54A8}" type="presParOf" srcId="{FF118ACF-F5C9-4793-9530-43FBB9731871}" destId="{BED0AAEA-7F68-4767-81DB-7F949687BE61}" srcOrd="1" destOrd="0" presId="urn:microsoft.com/office/officeart/2005/8/layout/cycle6"/>
    <dgm:cxn modelId="{071F7E81-136C-4AB8-B170-628D6C0F247A}" type="presParOf" srcId="{FF118ACF-F5C9-4793-9530-43FBB9731871}" destId="{3D79337E-F7C4-4D97-BD0F-0B70B09AC8DA}" srcOrd="2" destOrd="0" presId="urn:microsoft.com/office/officeart/2005/8/layout/cycle6"/>
    <dgm:cxn modelId="{6DFEB33B-CE25-4120-9433-9530FF8A3BD2}" type="presParOf" srcId="{FF118ACF-F5C9-4793-9530-43FBB9731871}" destId="{8F8B3044-BA9E-4998-81FB-A43C19254FAA}" srcOrd="3" destOrd="0" presId="urn:microsoft.com/office/officeart/2005/8/layout/cycle6"/>
    <dgm:cxn modelId="{046190DC-63DA-458A-87B9-7A1FC6ECBDB2}" type="presParOf" srcId="{FF118ACF-F5C9-4793-9530-43FBB9731871}" destId="{8EEC1616-A917-4458-983B-FF8893EAA0C4}" srcOrd="4" destOrd="0" presId="urn:microsoft.com/office/officeart/2005/8/layout/cycle6"/>
    <dgm:cxn modelId="{73247462-865F-4116-A374-A58A99E2FFA5}" type="presParOf" srcId="{FF118ACF-F5C9-4793-9530-43FBB9731871}" destId="{D3D572D4-730D-4F80-A509-B8ADD193DCB0}" srcOrd="5" destOrd="0" presId="urn:microsoft.com/office/officeart/2005/8/layout/cycle6"/>
    <dgm:cxn modelId="{98DB5D64-8F45-451A-B6E1-079421605FA9}" type="presParOf" srcId="{FF118ACF-F5C9-4793-9530-43FBB9731871}" destId="{236B3583-79F4-4745-A81B-2529BF0441C2}" srcOrd="6" destOrd="0" presId="urn:microsoft.com/office/officeart/2005/8/layout/cycle6"/>
    <dgm:cxn modelId="{88186BFD-7B69-436E-B90F-0E1A253CC0F4}" type="presParOf" srcId="{FF118ACF-F5C9-4793-9530-43FBB9731871}" destId="{7DDDDF81-D8F3-49A2-911B-5F42C1FA2C15}" srcOrd="7" destOrd="0" presId="urn:microsoft.com/office/officeart/2005/8/layout/cycle6"/>
    <dgm:cxn modelId="{737EA36B-C4FB-47E1-B07B-38399A95896A}" type="presParOf" srcId="{FF118ACF-F5C9-4793-9530-43FBB9731871}" destId="{88BB4CE1-2A51-4E29-B0DE-3F9C04179A91}" srcOrd="8" destOrd="0" presId="urn:microsoft.com/office/officeart/2005/8/layout/cycle6"/>
    <dgm:cxn modelId="{25FA89F0-C219-4913-A398-DC7BFC8B6AAB}" type="presParOf" srcId="{FF118ACF-F5C9-4793-9530-43FBB9731871}" destId="{FF38C329-8B2B-4424-B2B4-581CCBCF67D9}" srcOrd="9" destOrd="0" presId="urn:microsoft.com/office/officeart/2005/8/layout/cycle6"/>
    <dgm:cxn modelId="{1A723B82-FC4C-4502-999C-7908BABDB19C}" type="presParOf" srcId="{FF118ACF-F5C9-4793-9530-43FBB9731871}" destId="{A0B983EF-0BC0-4E9E-8229-2C39F355101F}" srcOrd="10" destOrd="0" presId="urn:microsoft.com/office/officeart/2005/8/layout/cycle6"/>
    <dgm:cxn modelId="{2BCCAB7B-82B3-4DAA-BF5C-7A8FFDB7B3B2}" type="presParOf" srcId="{FF118ACF-F5C9-4793-9530-43FBB9731871}" destId="{07D6951D-3266-478B-838E-492C7950FA96}" srcOrd="11" destOrd="0" presId="urn:microsoft.com/office/officeart/2005/8/layout/cycle6"/>
    <dgm:cxn modelId="{B420F6CE-D7B5-428F-A7DB-EA4112BDEF69}" type="presParOf" srcId="{FF118ACF-F5C9-4793-9530-43FBB9731871}" destId="{5FB59AA8-0DD0-4033-BD4B-C63C3083860D}" srcOrd="12" destOrd="0" presId="urn:microsoft.com/office/officeart/2005/8/layout/cycle6"/>
    <dgm:cxn modelId="{07BE76D4-A8AC-4CE8-9D53-ABC2A9B154A1}" type="presParOf" srcId="{FF118ACF-F5C9-4793-9530-43FBB9731871}" destId="{525D3F7A-A02A-43B6-A545-B0ACF3841E58}" srcOrd="13" destOrd="0" presId="urn:microsoft.com/office/officeart/2005/8/layout/cycle6"/>
    <dgm:cxn modelId="{0794C9B6-7891-47BC-97ED-06BB06E81E90}" type="presParOf" srcId="{FF118ACF-F5C9-4793-9530-43FBB9731871}" destId="{D46D78E0-A8C5-4715-81D5-207075A30063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FD88A5F-49FB-4B53-89BE-957EAF0B1F34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DE62CFF-4AB2-4A4E-A295-BB9069D15A86}">
      <dgm:prSet phldrT="[Text]"/>
      <dgm:spPr/>
      <dgm:t>
        <a:bodyPr/>
        <a:lstStyle/>
        <a:p>
          <a:r>
            <a:rPr lang="en-GB" dirty="0" smtClean="0"/>
            <a:t>SEEB</a:t>
          </a:r>
          <a:endParaRPr lang="en-GB" dirty="0"/>
        </a:p>
      </dgm:t>
    </dgm:pt>
    <dgm:pt modelId="{1DF0CC95-6772-4897-B6BC-754940FC6345}" type="parTrans" cxnId="{2EB09C41-DC12-4327-AD71-721A4C19FFA8}">
      <dgm:prSet/>
      <dgm:spPr/>
      <dgm:t>
        <a:bodyPr/>
        <a:lstStyle/>
        <a:p>
          <a:endParaRPr lang="en-GB"/>
        </a:p>
      </dgm:t>
    </dgm:pt>
    <dgm:pt modelId="{9C8C5FCD-2F29-40C9-AD50-A18A01021275}" type="sibTrans" cxnId="{2EB09C41-DC12-4327-AD71-721A4C19FFA8}">
      <dgm:prSet/>
      <dgm:spPr/>
      <dgm:t>
        <a:bodyPr/>
        <a:lstStyle/>
        <a:p>
          <a:endParaRPr lang="en-GB"/>
        </a:p>
      </dgm:t>
    </dgm:pt>
    <dgm:pt modelId="{550CC307-1909-415E-B208-D89DF9874F73}">
      <dgm:prSet phldrT="[Text]"/>
      <dgm:spPr/>
      <dgm:t>
        <a:bodyPr/>
        <a:lstStyle/>
        <a:p>
          <a:r>
            <a:rPr lang="en-GB" dirty="0" smtClean="0"/>
            <a:t>SHARING, PATNERSHIP WORKING, MUTUALISM</a:t>
          </a:r>
          <a:endParaRPr lang="en-GB" dirty="0"/>
        </a:p>
      </dgm:t>
    </dgm:pt>
    <dgm:pt modelId="{666DD000-19F1-49E4-9D96-FD4C70115385}" type="parTrans" cxnId="{0F3EFCB1-29FA-413C-8C39-B829B7CB80CC}">
      <dgm:prSet/>
      <dgm:spPr/>
      <dgm:t>
        <a:bodyPr/>
        <a:lstStyle/>
        <a:p>
          <a:endParaRPr lang="en-GB"/>
        </a:p>
      </dgm:t>
    </dgm:pt>
    <dgm:pt modelId="{8E644930-AABA-42C3-B9FB-E74B08B2C280}" type="sibTrans" cxnId="{0F3EFCB1-29FA-413C-8C39-B829B7CB80CC}">
      <dgm:prSet/>
      <dgm:spPr/>
      <dgm:t>
        <a:bodyPr/>
        <a:lstStyle/>
        <a:p>
          <a:endParaRPr lang="en-GB"/>
        </a:p>
      </dgm:t>
    </dgm:pt>
    <dgm:pt modelId="{B6FF6BE5-BC57-42DE-9E42-B576299932A7}">
      <dgm:prSet phldrT="[Text]" custT="1"/>
      <dgm:spPr/>
      <dgm:t>
        <a:bodyPr/>
        <a:lstStyle/>
        <a:p>
          <a:r>
            <a:rPr lang="en-GB" sz="1400" dirty="0" smtClean="0"/>
            <a:t>THERE IS A SOCIAL MISSION AS WELL AS A BUSINESS MISSION</a:t>
          </a:r>
          <a:endParaRPr lang="en-GB" sz="1400" dirty="0"/>
        </a:p>
      </dgm:t>
    </dgm:pt>
    <dgm:pt modelId="{E546F149-DD71-4976-901E-340D2956261C}" type="parTrans" cxnId="{ADD057D1-2E6A-4948-89CD-A1740AA4D66C}">
      <dgm:prSet/>
      <dgm:spPr/>
      <dgm:t>
        <a:bodyPr/>
        <a:lstStyle/>
        <a:p>
          <a:endParaRPr lang="en-GB"/>
        </a:p>
      </dgm:t>
    </dgm:pt>
    <dgm:pt modelId="{F56DDEE3-611A-4EC5-99C6-2150051273B4}" type="sibTrans" cxnId="{ADD057D1-2E6A-4948-89CD-A1740AA4D66C}">
      <dgm:prSet/>
      <dgm:spPr/>
      <dgm:t>
        <a:bodyPr/>
        <a:lstStyle/>
        <a:p>
          <a:endParaRPr lang="en-GB"/>
        </a:p>
      </dgm:t>
    </dgm:pt>
    <dgm:pt modelId="{4B3FF425-568A-4C72-AF27-114E1CD56C1A}">
      <dgm:prSet phldrT="[Text]" custT="1"/>
      <dgm:spPr/>
      <dgm:t>
        <a:bodyPr/>
        <a:lstStyle/>
        <a:p>
          <a:r>
            <a:rPr lang="en-GB" sz="1400" dirty="0" smtClean="0"/>
            <a:t>PROFIT IS NOT PAID TO SHAREHOLDERS – PROFIT IS REINVESTED IN THE COMMUNTIY AND INTO SOCIAL GOOD</a:t>
          </a:r>
          <a:endParaRPr lang="en-GB" sz="1400" dirty="0"/>
        </a:p>
      </dgm:t>
    </dgm:pt>
    <dgm:pt modelId="{3308B8C5-784D-4FCB-A6A3-DBE7A48AF3E0}" type="parTrans" cxnId="{EBE53AF1-784D-47D4-B2CB-C9FD66CCD1B4}">
      <dgm:prSet/>
      <dgm:spPr/>
      <dgm:t>
        <a:bodyPr/>
        <a:lstStyle/>
        <a:p>
          <a:endParaRPr lang="en-GB"/>
        </a:p>
      </dgm:t>
    </dgm:pt>
    <dgm:pt modelId="{505B2ED4-EFF6-4D77-A8FC-38A5366D25C8}" type="sibTrans" cxnId="{EBE53AF1-784D-47D4-B2CB-C9FD66CCD1B4}">
      <dgm:prSet/>
      <dgm:spPr/>
      <dgm:t>
        <a:bodyPr/>
        <a:lstStyle/>
        <a:p>
          <a:endParaRPr lang="en-GB"/>
        </a:p>
      </dgm:t>
    </dgm:pt>
    <dgm:pt modelId="{51E0F87B-0CA4-44F6-A2EB-924BB8806C41}">
      <dgm:prSet phldrT="[Text]" custT="1"/>
      <dgm:spPr/>
      <dgm:t>
        <a:bodyPr/>
        <a:lstStyle/>
        <a:p>
          <a:r>
            <a:rPr lang="en-GB" sz="1400" dirty="0" smtClean="0"/>
            <a:t>WORK PRACTICES ARE ETHICAL EG A LIVING WAGE; EQUALITY WITHIN THE WORKFORCE; COMMUNITY AWARENESS</a:t>
          </a:r>
          <a:endParaRPr lang="en-GB" sz="1400" dirty="0"/>
        </a:p>
      </dgm:t>
    </dgm:pt>
    <dgm:pt modelId="{7CBC364E-AF66-4F7A-AC29-F1A471D42D4E}" type="parTrans" cxnId="{30FE7DF2-8044-462C-BAA3-3B8C9D879391}">
      <dgm:prSet/>
      <dgm:spPr/>
      <dgm:t>
        <a:bodyPr/>
        <a:lstStyle/>
        <a:p>
          <a:endParaRPr lang="en-GB"/>
        </a:p>
      </dgm:t>
    </dgm:pt>
    <dgm:pt modelId="{B360B831-3018-4F79-9EF4-D076FB31AC9F}" type="sibTrans" cxnId="{30FE7DF2-8044-462C-BAA3-3B8C9D879391}">
      <dgm:prSet/>
      <dgm:spPr/>
      <dgm:t>
        <a:bodyPr/>
        <a:lstStyle/>
        <a:p>
          <a:endParaRPr lang="en-GB"/>
        </a:p>
      </dgm:t>
    </dgm:pt>
    <dgm:pt modelId="{6E42DF9F-6F89-488E-8F6A-EC390B329633}" type="pres">
      <dgm:prSet presAssocID="{DFD88A5F-49FB-4B53-89BE-957EAF0B1F34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D9DE1A1B-153A-4417-B856-E85793D5B491}" type="pres">
      <dgm:prSet presAssocID="{2DE62CFF-4AB2-4A4E-A295-BB9069D15A86}" presName="centerShape" presStyleLbl="node0" presStyleIdx="0" presStyleCnt="1"/>
      <dgm:spPr/>
      <dgm:t>
        <a:bodyPr/>
        <a:lstStyle/>
        <a:p>
          <a:endParaRPr lang="en-GB"/>
        </a:p>
      </dgm:t>
    </dgm:pt>
    <dgm:pt modelId="{EC1B647C-C978-4FF0-8F46-2602A3723C81}" type="pres">
      <dgm:prSet presAssocID="{666DD000-19F1-49E4-9D96-FD4C70115385}" presName="parTrans" presStyleLbl="sibTrans2D1" presStyleIdx="0" presStyleCnt="4"/>
      <dgm:spPr/>
      <dgm:t>
        <a:bodyPr/>
        <a:lstStyle/>
        <a:p>
          <a:endParaRPr lang="en-GB"/>
        </a:p>
      </dgm:t>
    </dgm:pt>
    <dgm:pt modelId="{34133E07-F660-4DAD-87BB-3071A1C67175}" type="pres">
      <dgm:prSet presAssocID="{666DD000-19F1-49E4-9D96-FD4C70115385}" presName="connectorText" presStyleLbl="sibTrans2D1" presStyleIdx="0" presStyleCnt="4"/>
      <dgm:spPr/>
      <dgm:t>
        <a:bodyPr/>
        <a:lstStyle/>
        <a:p>
          <a:endParaRPr lang="en-GB"/>
        </a:p>
      </dgm:t>
    </dgm:pt>
    <dgm:pt modelId="{F440B051-2DD0-409B-A8CC-41976C4BA411}" type="pres">
      <dgm:prSet presAssocID="{550CC307-1909-415E-B208-D89DF9874F73}" presName="node" presStyleLbl="node1" presStyleIdx="0" presStyleCnt="4" custScaleX="228442" custRadScaleRad="98396" custRadScaleInc="-209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B6BABB4-0FDC-4170-A2CF-AF536E7A43E3}" type="pres">
      <dgm:prSet presAssocID="{E546F149-DD71-4976-901E-340D2956261C}" presName="parTrans" presStyleLbl="sibTrans2D1" presStyleIdx="1" presStyleCnt="4"/>
      <dgm:spPr/>
      <dgm:t>
        <a:bodyPr/>
        <a:lstStyle/>
        <a:p>
          <a:endParaRPr lang="en-GB"/>
        </a:p>
      </dgm:t>
    </dgm:pt>
    <dgm:pt modelId="{A7C8726B-5A09-4AD1-A45F-6255B822B066}" type="pres">
      <dgm:prSet presAssocID="{E546F149-DD71-4976-901E-340D2956261C}" presName="connectorText" presStyleLbl="sibTrans2D1" presStyleIdx="1" presStyleCnt="4"/>
      <dgm:spPr/>
      <dgm:t>
        <a:bodyPr/>
        <a:lstStyle/>
        <a:p>
          <a:endParaRPr lang="en-GB"/>
        </a:p>
      </dgm:t>
    </dgm:pt>
    <dgm:pt modelId="{8EB20491-8D9A-4490-B8D0-C771CAEDA5D1}" type="pres">
      <dgm:prSet presAssocID="{B6FF6BE5-BC57-42DE-9E42-B576299932A7}" presName="node" presStyleLbl="node1" presStyleIdx="1" presStyleCnt="4" custScaleX="141602" custScaleY="12949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E3F1F13-F47D-4F98-9A09-B25433C6DFCA}" type="pres">
      <dgm:prSet presAssocID="{3308B8C5-784D-4FCB-A6A3-DBE7A48AF3E0}" presName="parTrans" presStyleLbl="sibTrans2D1" presStyleIdx="2" presStyleCnt="4"/>
      <dgm:spPr/>
      <dgm:t>
        <a:bodyPr/>
        <a:lstStyle/>
        <a:p>
          <a:endParaRPr lang="en-GB"/>
        </a:p>
      </dgm:t>
    </dgm:pt>
    <dgm:pt modelId="{0A9305AE-B3B3-496F-BD5C-8F358FE4ABDD}" type="pres">
      <dgm:prSet presAssocID="{3308B8C5-784D-4FCB-A6A3-DBE7A48AF3E0}" presName="connectorText" presStyleLbl="sibTrans2D1" presStyleIdx="2" presStyleCnt="4"/>
      <dgm:spPr/>
      <dgm:t>
        <a:bodyPr/>
        <a:lstStyle/>
        <a:p>
          <a:endParaRPr lang="en-GB"/>
        </a:p>
      </dgm:t>
    </dgm:pt>
    <dgm:pt modelId="{05241D69-D6D4-4D3A-91C7-7152AA25CB9D}" type="pres">
      <dgm:prSet presAssocID="{4B3FF425-568A-4C72-AF27-114E1CD56C1A}" presName="node" presStyleLbl="node1" presStyleIdx="2" presStyleCnt="4" custScaleX="24638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B840800-3A5C-41BE-87F8-EDC695D72346}" type="pres">
      <dgm:prSet presAssocID="{7CBC364E-AF66-4F7A-AC29-F1A471D42D4E}" presName="parTrans" presStyleLbl="sibTrans2D1" presStyleIdx="3" presStyleCnt="4"/>
      <dgm:spPr/>
      <dgm:t>
        <a:bodyPr/>
        <a:lstStyle/>
        <a:p>
          <a:endParaRPr lang="en-GB"/>
        </a:p>
      </dgm:t>
    </dgm:pt>
    <dgm:pt modelId="{72C02DB2-9BE7-404A-ABB3-56096755E0D3}" type="pres">
      <dgm:prSet presAssocID="{7CBC364E-AF66-4F7A-AC29-F1A471D42D4E}" presName="connectorText" presStyleLbl="sibTrans2D1" presStyleIdx="3" presStyleCnt="4"/>
      <dgm:spPr/>
      <dgm:t>
        <a:bodyPr/>
        <a:lstStyle/>
        <a:p>
          <a:endParaRPr lang="en-GB"/>
        </a:p>
      </dgm:t>
    </dgm:pt>
    <dgm:pt modelId="{B45ADFE5-C791-412F-9CEA-A118F5857C44}" type="pres">
      <dgm:prSet presAssocID="{51E0F87B-0CA4-44F6-A2EB-924BB8806C41}" presName="node" presStyleLbl="node1" presStyleIdx="3" presStyleCnt="4" custScaleX="149965" custScaleY="16267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2EB09C41-DC12-4327-AD71-721A4C19FFA8}" srcId="{DFD88A5F-49FB-4B53-89BE-957EAF0B1F34}" destId="{2DE62CFF-4AB2-4A4E-A295-BB9069D15A86}" srcOrd="0" destOrd="0" parTransId="{1DF0CC95-6772-4897-B6BC-754940FC6345}" sibTransId="{9C8C5FCD-2F29-40C9-AD50-A18A01021275}"/>
    <dgm:cxn modelId="{A0E8A52F-3493-460C-B4BF-D62DC8C1E085}" type="presOf" srcId="{666DD000-19F1-49E4-9D96-FD4C70115385}" destId="{34133E07-F660-4DAD-87BB-3071A1C67175}" srcOrd="1" destOrd="0" presId="urn:microsoft.com/office/officeart/2005/8/layout/radial5"/>
    <dgm:cxn modelId="{D465F928-617B-4C1B-960D-67ABC8DA895C}" type="presOf" srcId="{3308B8C5-784D-4FCB-A6A3-DBE7A48AF3E0}" destId="{EE3F1F13-F47D-4F98-9A09-B25433C6DFCA}" srcOrd="0" destOrd="0" presId="urn:microsoft.com/office/officeart/2005/8/layout/radial5"/>
    <dgm:cxn modelId="{75FDEB6B-CE71-4C9F-AE5E-FB8B59E5BCC2}" type="presOf" srcId="{7CBC364E-AF66-4F7A-AC29-F1A471D42D4E}" destId="{72C02DB2-9BE7-404A-ABB3-56096755E0D3}" srcOrd="1" destOrd="0" presId="urn:microsoft.com/office/officeart/2005/8/layout/radial5"/>
    <dgm:cxn modelId="{A22FC3E0-678A-4455-A1EB-8F419C1FC6B0}" type="presOf" srcId="{2DE62CFF-4AB2-4A4E-A295-BB9069D15A86}" destId="{D9DE1A1B-153A-4417-B856-E85793D5B491}" srcOrd="0" destOrd="0" presId="urn:microsoft.com/office/officeart/2005/8/layout/radial5"/>
    <dgm:cxn modelId="{0F3EFCB1-29FA-413C-8C39-B829B7CB80CC}" srcId="{2DE62CFF-4AB2-4A4E-A295-BB9069D15A86}" destId="{550CC307-1909-415E-B208-D89DF9874F73}" srcOrd="0" destOrd="0" parTransId="{666DD000-19F1-49E4-9D96-FD4C70115385}" sibTransId="{8E644930-AABA-42C3-B9FB-E74B08B2C280}"/>
    <dgm:cxn modelId="{CE75F894-C784-4CBC-990A-06CB80C23D57}" type="presOf" srcId="{B6FF6BE5-BC57-42DE-9E42-B576299932A7}" destId="{8EB20491-8D9A-4490-B8D0-C771CAEDA5D1}" srcOrd="0" destOrd="0" presId="urn:microsoft.com/office/officeart/2005/8/layout/radial5"/>
    <dgm:cxn modelId="{4C9887A2-4CCB-4E51-8F77-C01692F003EC}" type="presOf" srcId="{7CBC364E-AF66-4F7A-AC29-F1A471D42D4E}" destId="{4B840800-3A5C-41BE-87F8-EDC695D72346}" srcOrd="0" destOrd="0" presId="urn:microsoft.com/office/officeart/2005/8/layout/radial5"/>
    <dgm:cxn modelId="{EBE53AF1-784D-47D4-B2CB-C9FD66CCD1B4}" srcId="{2DE62CFF-4AB2-4A4E-A295-BB9069D15A86}" destId="{4B3FF425-568A-4C72-AF27-114E1CD56C1A}" srcOrd="2" destOrd="0" parTransId="{3308B8C5-784D-4FCB-A6A3-DBE7A48AF3E0}" sibTransId="{505B2ED4-EFF6-4D77-A8FC-38A5366D25C8}"/>
    <dgm:cxn modelId="{CB152E6A-9C96-458A-87C3-8C4A105269E3}" type="presOf" srcId="{E546F149-DD71-4976-901E-340D2956261C}" destId="{3B6BABB4-0FDC-4170-A2CF-AF536E7A43E3}" srcOrd="0" destOrd="0" presId="urn:microsoft.com/office/officeart/2005/8/layout/radial5"/>
    <dgm:cxn modelId="{30FE7DF2-8044-462C-BAA3-3B8C9D879391}" srcId="{2DE62CFF-4AB2-4A4E-A295-BB9069D15A86}" destId="{51E0F87B-0CA4-44F6-A2EB-924BB8806C41}" srcOrd="3" destOrd="0" parTransId="{7CBC364E-AF66-4F7A-AC29-F1A471D42D4E}" sibTransId="{B360B831-3018-4F79-9EF4-D076FB31AC9F}"/>
    <dgm:cxn modelId="{EABAA745-0FB9-4ABE-A21E-CB1E0611B16C}" type="presOf" srcId="{550CC307-1909-415E-B208-D89DF9874F73}" destId="{F440B051-2DD0-409B-A8CC-41976C4BA411}" srcOrd="0" destOrd="0" presId="urn:microsoft.com/office/officeart/2005/8/layout/radial5"/>
    <dgm:cxn modelId="{BD10C4EB-A013-4969-B89C-EC2D448E9992}" type="presOf" srcId="{DFD88A5F-49FB-4B53-89BE-957EAF0B1F34}" destId="{6E42DF9F-6F89-488E-8F6A-EC390B329633}" srcOrd="0" destOrd="0" presId="urn:microsoft.com/office/officeart/2005/8/layout/radial5"/>
    <dgm:cxn modelId="{3B8F7E36-2BD6-4619-9104-ED24DC81553B}" type="presOf" srcId="{4B3FF425-568A-4C72-AF27-114E1CD56C1A}" destId="{05241D69-D6D4-4D3A-91C7-7152AA25CB9D}" srcOrd="0" destOrd="0" presId="urn:microsoft.com/office/officeart/2005/8/layout/radial5"/>
    <dgm:cxn modelId="{16FEF03B-140D-4EC7-B133-15DB9B65930D}" type="presOf" srcId="{666DD000-19F1-49E4-9D96-FD4C70115385}" destId="{EC1B647C-C978-4FF0-8F46-2602A3723C81}" srcOrd="0" destOrd="0" presId="urn:microsoft.com/office/officeart/2005/8/layout/radial5"/>
    <dgm:cxn modelId="{AEB39008-4D55-4C2F-A295-3148CF04E964}" type="presOf" srcId="{3308B8C5-784D-4FCB-A6A3-DBE7A48AF3E0}" destId="{0A9305AE-B3B3-496F-BD5C-8F358FE4ABDD}" srcOrd="1" destOrd="0" presId="urn:microsoft.com/office/officeart/2005/8/layout/radial5"/>
    <dgm:cxn modelId="{83B92F5D-99D7-410E-8B26-5C7DC3B4F8B5}" type="presOf" srcId="{51E0F87B-0CA4-44F6-A2EB-924BB8806C41}" destId="{B45ADFE5-C791-412F-9CEA-A118F5857C44}" srcOrd="0" destOrd="0" presId="urn:microsoft.com/office/officeart/2005/8/layout/radial5"/>
    <dgm:cxn modelId="{ADD057D1-2E6A-4948-89CD-A1740AA4D66C}" srcId="{2DE62CFF-4AB2-4A4E-A295-BB9069D15A86}" destId="{B6FF6BE5-BC57-42DE-9E42-B576299932A7}" srcOrd="1" destOrd="0" parTransId="{E546F149-DD71-4976-901E-340D2956261C}" sibTransId="{F56DDEE3-611A-4EC5-99C6-2150051273B4}"/>
    <dgm:cxn modelId="{C203291E-376B-4943-8B64-4E16F9C9AF28}" type="presOf" srcId="{E546F149-DD71-4976-901E-340D2956261C}" destId="{A7C8726B-5A09-4AD1-A45F-6255B822B066}" srcOrd="1" destOrd="0" presId="urn:microsoft.com/office/officeart/2005/8/layout/radial5"/>
    <dgm:cxn modelId="{80D38674-F8C0-4AEC-8DA8-3BD0A61940C9}" type="presParOf" srcId="{6E42DF9F-6F89-488E-8F6A-EC390B329633}" destId="{D9DE1A1B-153A-4417-B856-E85793D5B491}" srcOrd="0" destOrd="0" presId="urn:microsoft.com/office/officeart/2005/8/layout/radial5"/>
    <dgm:cxn modelId="{40D70729-8B84-467E-932C-5729EDF1B58B}" type="presParOf" srcId="{6E42DF9F-6F89-488E-8F6A-EC390B329633}" destId="{EC1B647C-C978-4FF0-8F46-2602A3723C81}" srcOrd="1" destOrd="0" presId="urn:microsoft.com/office/officeart/2005/8/layout/radial5"/>
    <dgm:cxn modelId="{8E85EAEC-71B8-4732-B16E-D59A967AEED1}" type="presParOf" srcId="{EC1B647C-C978-4FF0-8F46-2602A3723C81}" destId="{34133E07-F660-4DAD-87BB-3071A1C67175}" srcOrd="0" destOrd="0" presId="urn:microsoft.com/office/officeart/2005/8/layout/radial5"/>
    <dgm:cxn modelId="{40920EF8-B05F-4C1C-A3C3-2835E47602D9}" type="presParOf" srcId="{6E42DF9F-6F89-488E-8F6A-EC390B329633}" destId="{F440B051-2DD0-409B-A8CC-41976C4BA411}" srcOrd="2" destOrd="0" presId="urn:microsoft.com/office/officeart/2005/8/layout/radial5"/>
    <dgm:cxn modelId="{045FCCED-88D1-49D8-9BD8-7B1906BCE9C3}" type="presParOf" srcId="{6E42DF9F-6F89-488E-8F6A-EC390B329633}" destId="{3B6BABB4-0FDC-4170-A2CF-AF536E7A43E3}" srcOrd="3" destOrd="0" presId="urn:microsoft.com/office/officeart/2005/8/layout/radial5"/>
    <dgm:cxn modelId="{3321BA4D-C84E-47D0-B527-067D7A0CAF0E}" type="presParOf" srcId="{3B6BABB4-0FDC-4170-A2CF-AF536E7A43E3}" destId="{A7C8726B-5A09-4AD1-A45F-6255B822B066}" srcOrd="0" destOrd="0" presId="urn:microsoft.com/office/officeart/2005/8/layout/radial5"/>
    <dgm:cxn modelId="{8F4DB7BE-FDB0-4831-8A7D-A9DFB483EF0F}" type="presParOf" srcId="{6E42DF9F-6F89-488E-8F6A-EC390B329633}" destId="{8EB20491-8D9A-4490-B8D0-C771CAEDA5D1}" srcOrd="4" destOrd="0" presId="urn:microsoft.com/office/officeart/2005/8/layout/radial5"/>
    <dgm:cxn modelId="{C0DEAFC7-7F02-4A57-8953-C239DA6F0764}" type="presParOf" srcId="{6E42DF9F-6F89-488E-8F6A-EC390B329633}" destId="{EE3F1F13-F47D-4F98-9A09-B25433C6DFCA}" srcOrd="5" destOrd="0" presId="urn:microsoft.com/office/officeart/2005/8/layout/radial5"/>
    <dgm:cxn modelId="{11958602-36D6-42D1-8803-283939056987}" type="presParOf" srcId="{EE3F1F13-F47D-4F98-9A09-B25433C6DFCA}" destId="{0A9305AE-B3B3-496F-BD5C-8F358FE4ABDD}" srcOrd="0" destOrd="0" presId="urn:microsoft.com/office/officeart/2005/8/layout/radial5"/>
    <dgm:cxn modelId="{859E58E1-ADC1-42E7-8353-0E54B25DB4EC}" type="presParOf" srcId="{6E42DF9F-6F89-488E-8F6A-EC390B329633}" destId="{05241D69-D6D4-4D3A-91C7-7152AA25CB9D}" srcOrd="6" destOrd="0" presId="urn:microsoft.com/office/officeart/2005/8/layout/radial5"/>
    <dgm:cxn modelId="{BDD39E9F-B21D-469B-ABE7-A0F581932B86}" type="presParOf" srcId="{6E42DF9F-6F89-488E-8F6A-EC390B329633}" destId="{4B840800-3A5C-41BE-87F8-EDC695D72346}" srcOrd="7" destOrd="0" presId="urn:microsoft.com/office/officeart/2005/8/layout/radial5"/>
    <dgm:cxn modelId="{2BC12ABC-3234-4716-9D23-FA898B6EED28}" type="presParOf" srcId="{4B840800-3A5C-41BE-87F8-EDC695D72346}" destId="{72C02DB2-9BE7-404A-ABB3-56096755E0D3}" srcOrd="0" destOrd="0" presId="urn:microsoft.com/office/officeart/2005/8/layout/radial5"/>
    <dgm:cxn modelId="{96DDCCF4-262F-4844-8D11-62D2DA110CEF}" type="presParOf" srcId="{6E42DF9F-6F89-488E-8F6A-EC390B329633}" destId="{B45ADFE5-C791-412F-9CEA-A118F5857C44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DA09C6-0A0A-4EE6-B67D-479CB332AB45}">
      <dsp:nvSpPr>
        <dsp:cNvPr id="0" name=""/>
        <dsp:cNvSpPr/>
      </dsp:nvSpPr>
      <dsp:spPr>
        <a:xfrm>
          <a:off x="4477848" y="-95243"/>
          <a:ext cx="1314449" cy="13144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/>
            <a:t>IT IS A TRADING BUSINESS</a:t>
          </a:r>
          <a:endParaRPr lang="en-GB" sz="1200" kern="1200" dirty="0"/>
        </a:p>
      </dsp:txBody>
      <dsp:txXfrm>
        <a:off x="4670345" y="97254"/>
        <a:ext cx="929455" cy="929455"/>
      </dsp:txXfrm>
    </dsp:sp>
    <dsp:sp modelId="{CD40B80B-D71F-4B87-B01A-D9E3BE412441}">
      <dsp:nvSpPr>
        <dsp:cNvPr id="0" name=""/>
        <dsp:cNvSpPr/>
      </dsp:nvSpPr>
      <dsp:spPr>
        <a:xfrm rot="2160000">
          <a:off x="5715490" y="835496"/>
          <a:ext cx="202686" cy="4436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000" kern="1200" dirty="0"/>
        </a:p>
      </dsp:txBody>
      <dsp:txXfrm>
        <a:off x="5721296" y="906351"/>
        <a:ext cx="141880" cy="266176"/>
      </dsp:txXfrm>
    </dsp:sp>
    <dsp:sp modelId="{EAD6D93D-A49C-49E0-BBBF-27CAA6FD56F9}">
      <dsp:nvSpPr>
        <dsp:cNvPr id="0" name=""/>
        <dsp:cNvSpPr/>
      </dsp:nvSpPr>
      <dsp:spPr>
        <a:xfrm>
          <a:off x="5359235" y="1064567"/>
          <a:ext cx="2744361" cy="131445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/>
            <a:t>IT MAKES MONEY FROM SELLING GOOD &amp; SERVICES.IT SHOULD MAKE A PROFIT</a:t>
          </a:r>
          <a:endParaRPr lang="en-GB" sz="1200" kern="1200" dirty="0"/>
        </a:p>
      </dsp:txBody>
      <dsp:txXfrm>
        <a:off x="5761137" y="1257064"/>
        <a:ext cx="1940557" cy="929456"/>
      </dsp:txXfrm>
    </dsp:sp>
    <dsp:sp modelId="{85848BE0-2699-49F3-8713-EA2A7B858967}">
      <dsp:nvSpPr>
        <dsp:cNvPr id="0" name=""/>
        <dsp:cNvSpPr/>
      </dsp:nvSpPr>
      <dsp:spPr>
        <a:xfrm rot="6542113">
          <a:off x="6307898" y="2364873"/>
          <a:ext cx="250230" cy="4436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000" kern="1200" dirty="0"/>
        </a:p>
      </dsp:txBody>
      <dsp:txXfrm rot="10800000">
        <a:off x="6357674" y="2418116"/>
        <a:ext cx="175161" cy="266176"/>
      </dsp:txXfrm>
    </dsp:sp>
    <dsp:sp modelId="{3B7B00F9-410D-426B-85C1-6EC85CB0EA06}">
      <dsp:nvSpPr>
        <dsp:cNvPr id="0" name=""/>
        <dsp:cNvSpPr/>
      </dsp:nvSpPr>
      <dsp:spPr>
        <a:xfrm>
          <a:off x="5314017" y="2763628"/>
          <a:ext cx="1539878" cy="166954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/>
            <a:t>THE PROFIT SHOULD BE USED TO INVEST IN THE BUSINESS &amp; TO DO SOCIAL GOOD FOR THE BENFIT  OF OTHERS</a:t>
          </a:r>
          <a:endParaRPr lang="en-GB" sz="1200" kern="1200" dirty="0"/>
        </a:p>
      </dsp:txBody>
      <dsp:txXfrm>
        <a:off x="5539527" y="3008128"/>
        <a:ext cx="1088858" cy="1180548"/>
      </dsp:txXfrm>
    </dsp:sp>
    <dsp:sp modelId="{774A8348-5D74-4508-AB5A-5D8AF09E2BEE}">
      <dsp:nvSpPr>
        <dsp:cNvPr id="0" name=""/>
        <dsp:cNvSpPr/>
      </dsp:nvSpPr>
      <dsp:spPr>
        <a:xfrm rot="10799994">
          <a:off x="5197287" y="3376591"/>
          <a:ext cx="82489" cy="4436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000" kern="1200" dirty="0"/>
        </a:p>
      </dsp:txBody>
      <dsp:txXfrm rot="10800000">
        <a:off x="5222034" y="3465316"/>
        <a:ext cx="57742" cy="266176"/>
      </dsp:txXfrm>
    </dsp:sp>
    <dsp:sp modelId="{0629A92B-5E01-442F-AB6C-47A441AB9C03}">
      <dsp:nvSpPr>
        <dsp:cNvPr id="0" name=""/>
        <dsp:cNvSpPr/>
      </dsp:nvSpPr>
      <dsp:spPr>
        <a:xfrm>
          <a:off x="3138580" y="2750231"/>
          <a:ext cx="2019797" cy="169635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/>
            <a:t>IT MIGHT DELIVER SOCIAL SERVICES  OR OTHER PUBLIC BENEFIT OR TRADE AS A USUAL BUSINESS AND USE ITS PROFIT TO ACIEVE SOCIAL AIMS</a:t>
          </a:r>
          <a:endParaRPr lang="en-GB" sz="1200" kern="1200" dirty="0"/>
        </a:p>
      </dsp:txBody>
      <dsp:txXfrm>
        <a:off x="3434372" y="2998656"/>
        <a:ext cx="1428213" cy="1199500"/>
      </dsp:txXfrm>
    </dsp:sp>
    <dsp:sp modelId="{8D19899E-443D-4DB8-81FD-EF2D3DF2FEB5}">
      <dsp:nvSpPr>
        <dsp:cNvPr id="0" name=""/>
        <dsp:cNvSpPr/>
      </dsp:nvSpPr>
      <dsp:spPr>
        <a:xfrm rot="15096206">
          <a:off x="3690359" y="2354466"/>
          <a:ext cx="236342" cy="4436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000" kern="1200" dirty="0"/>
        </a:p>
      </dsp:txBody>
      <dsp:txXfrm rot="10800000">
        <a:off x="3736999" y="2476831"/>
        <a:ext cx="165439" cy="266176"/>
      </dsp:txXfrm>
    </dsp:sp>
    <dsp:sp modelId="{B2F0378B-7FE3-4761-9546-C20E4918EDE9}">
      <dsp:nvSpPr>
        <dsp:cNvPr id="0" name=""/>
        <dsp:cNvSpPr/>
      </dsp:nvSpPr>
      <dsp:spPr>
        <a:xfrm>
          <a:off x="2394741" y="1055942"/>
          <a:ext cx="2253453" cy="131445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/>
            <a:t>IT IS A BUSINESS WHICH TRADES ETHICALLY AND SPENDS ITS PROFIT ETHICALLY</a:t>
          </a:r>
          <a:endParaRPr lang="en-GB" sz="1200" kern="1200" dirty="0"/>
        </a:p>
      </dsp:txBody>
      <dsp:txXfrm>
        <a:off x="2724752" y="1248439"/>
        <a:ext cx="1593431" cy="929456"/>
      </dsp:txXfrm>
    </dsp:sp>
    <dsp:sp modelId="{ED7A2698-CEE5-49C4-8FB7-EC9A185F4F15}">
      <dsp:nvSpPr>
        <dsp:cNvPr id="0" name=""/>
        <dsp:cNvSpPr/>
      </dsp:nvSpPr>
      <dsp:spPr>
        <a:xfrm rot="19469700">
          <a:off x="4292926" y="856117"/>
          <a:ext cx="237890" cy="4436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000" kern="1200" dirty="0"/>
        </a:p>
      </dsp:txBody>
      <dsp:txXfrm>
        <a:off x="4299561" y="965566"/>
        <a:ext cx="166523" cy="26617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D5F5EC-AC65-4927-BEA4-09A78C9E5525}">
      <dsp:nvSpPr>
        <dsp:cNvPr id="0" name=""/>
        <dsp:cNvSpPr/>
      </dsp:nvSpPr>
      <dsp:spPr>
        <a:xfrm>
          <a:off x="4529195" y="2057277"/>
          <a:ext cx="1305401" cy="13054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ALMOST ANY BUSINESS CAN BE A SEEB!</a:t>
          </a:r>
          <a:endParaRPr lang="en-GB" sz="1400" kern="1200" dirty="0"/>
        </a:p>
      </dsp:txBody>
      <dsp:txXfrm>
        <a:off x="4592919" y="2121001"/>
        <a:ext cx="1177953" cy="1177953"/>
      </dsp:txXfrm>
    </dsp:sp>
    <dsp:sp modelId="{6F739FC7-5588-441C-B802-F2925F1A4DD3}">
      <dsp:nvSpPr>
        <dsp:cNvPr id="0" name=""/>
        <dsp:cNvSpPr/>
      </dsp:nvSpPr>
      <dsp:spPr>
        <a:xfrm rot="16200000">
          <a:off x="4756939" y="1632321"/>
          <a:ext cx="84991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49913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9A8DDD-D206-455B-A949-026946BB8628}">
      <dsp:nvSpPr>
        <dsp:cNvPr id="0" name=""/>
        <dsp:cNvSpPr/>
      </dsp:nvSpPr>
      <dsp:spPr>
        <a:xfrm>
          <a:off x="3871489" y="201202"/>
          <a:ext cx="2620813" cy="100616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/>
            <a:t>EXAMPLES: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/>
            <a:t>POTTERY, ELECTRONICS, SCIENCE, ENGINEERING</a:t>
          </a:r>
          <a:endParaRPr lang="en-GB" sz="1200" kern="1200" dirty="0"/>
        </a:p>
      </dsp:txBody>
      <dsp:txXfrm>
        <a:off x="3920606" y="250319"/>
        <a:ext cx="2522579" cy="907927"/>
      </dsp:txXfrm>
    </dsp:sp>
    <dsp:sp modelId="{535726AB-D794-479D-9336-EECCE068AFAE}">
      <dsp:nvSpPr>
        <dsp:cNvPr id="0" name=""/>
        <dsp:cNvSpPr/>
      </dsp:nvSpPr>
      <dsp:spPr>
        <a:xfrm rot="1800000">
          <a:off x="5809315" y="3181165"/>
          <a:ext cx="37740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77402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51D1F9-1569-4379-9AC5-6887151ED3FA}">
      <dsp:nvSpPr>
        <dsp:cNvPr id="0" name=""/>
        <dsp:cNvSpPr/>
      </dsp:nvSpPr>
      <dsp:spPr>
        <a:xfrm>
          <a:off x="5872187" y="3275516"/>
          <a:ext cx="2093382" cy="8746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/>
            <a:t>EXAMPLES: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/>
            <a:t>CAFÉ, BAR,SHOP,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/>
            <a:t>TAXI</a:t>
          </a:r>
          <a:endParaRPr lang="en-GB" sz="1200" kern="1200" dirty="0"/>
        </a:p>
      </dsp:txBody>
      <dsp:txXfrm>
        <a:off x="5914882" y="3318211"/>
        <a:ext cx="2007992" cy="789228"/>
      </dsp:txXfrm>
    </dsp:sp>
    <dsp:sp modelId="{BFBFC547-439B-4FC6-9EA7-DF34F88C4A00}">
      <dsp:nvSpPr>
        <dsp:cNvPr id="0" name=""/>
        <dsp:cNvSpPr/>
      </dsp:nvSpPr>
      <dsp:spPr>
        <a:xfrm rot="9000000">
          <a:off x="4177074" y="3181165"/>
          <a:ext cx="37740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77402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2E70B5-0F7A-49D1-8B3B-0FE5422E0AE8}">
      <dsp:nvSpPr>
        <dsp:cNvPr id="0" name=""/>
        <dsp:cNvSpPr/>
      </dsp:nvSpPr>
      <dsp:spPr>
        <a:xfrm>
          <a:off x="2550029" y="3275516"/>
          <a:ext cx="1789767" cy="8746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/>
            <a:t>EXAMPLES: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/>
            <a:t>HEALTH, FITNESS, SPORT, ART, MUSIC</a:t>
          </a:r>
          <a:endParaRPr lang="en-GB" sz="1200" kern="1200" dirty="0"/>
        </a:p>
      </dsp:txBody>
      <dsp:txXfrm>
        <a:off x="2592724" y="3318211"/>
        <a:ext cx="1704377" cy="78922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7FD0FB-4D3A-4B86-B2E1-D6255848C2D9}">
      <dsp:nvSpPr>
        <dsp:cNvPr id="0" name=""/>
        <dsp:cNvSpPr/>
      </dsp:nvSpPr>
      <dsp:spPr>
        <a:xfrm>
          <a:off x="4017176" y="-44392"/>
          <a:ext cx="2300600" cy="92781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It is a business, has income &amp; expenditure &amp; should make a profit</a:t>
          </a:r>
          <a:endParaRPr lang="en-GB" sz="1400" kern="1200" dirty="0"/>
        </a:p>
      </dsp:txBody>
      <dsp:txXfrm>
        <a:off x="4062468" y="900"/>
        <a:ext cx="2210016" cy="837232"/>
      </dsp:txXfrm>
    </dsp:sp>
    <dsp:sp modelId="{3D79337E-F7C4-4D97-BD0F-0B70B09AC8DA}">
      <dsp:nvSpPr>
        <dsp:cNvPr id="0" name=""/>
        <dsp:cNvSpPr/>
      </dsp:nvSpPr>
      <dsp:spPr>
        <a:xfrm>
          <a:off x="3310673" y="419515"/>
          <a:ext cx="3713607" cy="3713607"/>
        </a:xfrm>
        <a:custGeom>
          <a:avLst/>
          <a:gdLst/>
          <a:ahLst/>
          <a:cxnLst/>
          <a:rect l="0" t="0" r="0" b="0"/>
          <a:pathLst>
            <a:path>
              <a:moveTo>
                <a:pt x="3011594" y="402781"/>
              </a:moveTo>
              <a:arcTo wR="1856803" hR="1856803" stAng="18507405" swAng="104337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8B3044-BA9E-4998-81FB-A43C19254FAA}">
      <dsp:nvSpPr>
        <dsp:cNvPr id="0" name=""/>
        <dsp:cNvSpPr/>
      </dsp:nvSpPr>
      <dsp:spPr>
        <a:xfrm>
          <a:off x="5485166" y="1238627"/>
          <a:ext cx="2896472" cy="92781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It operates ethically, makes money ethically and spends its profit ethically</a:t>
          </a:r>
          <a:endParaRPr lang="en-GB" sz="1400" kern="1200" dirty="0"/>
        </a:p>
      </dsp:txBody>
      <dsp:txXfrm>
        <a:off x="5530458" y="1283919"/>
        <a:ext cx="2805888" cy="837232"/>
      </dsp:txXfrm>
    </dsp:sp>
    <dsp:sp modelId="{D3D572D4-730D-4F80-A509-B8ADD193DCB0}">
      <dsp:nvSpPr>
        <dsp:cNvPr id="0" name=""/>
        <dsp:cNvSpPr/>
      </dsp:nvSpPr>
      <dsp:spPr>
        <a:xfrm>
          <a:off x="3310673" y="419515"/>
          <a:ext cx="3713607" cy="3713607"/>
        </a:xfrm>
        <a:custGeom>
          <a:avLst/>
          <a:gdLst/>
          <a:ahLst/>
          <a:cxnLst/>
          <a:rect l="0" t="0" r="0" b="0"/>
          <a:pathLst>
            <a:path>
              <a:moveTo>
                <a:pt x="3710929" y="1757103"/>
              </a:moveTo>
              <a:arcTo wR="1856803" hR="1856803" stAng="21415322" swAng="187364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6B3583-79F4-4745-A81B-2529BF0441C2}">
      <dsp:nvSpPr>
        <dsp:cNvPr id="0" name=""/>
        <dsp:cNvSpPr/>
      </dsp:nvSpPr>
      <dsp:spPr>
        <a:xfrm>
          <a:off x="5169486" y="3161279"/>
          <a:ext cx="2178785" cy="123445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It can directly deliver social, environmental, economic or political good </a:t>
          </a:r>
          <a:r>
            <a:rPr lang="en-GB" sz="1400" kern="1200" dirty="0" err="1" smtClean="0"/>
            <a:t>ie</a:t>
          </a:r>
          <a:r>
            <a:rPr lang="en-GB" sz="1400" kern="1200" dirty="0" smtClean="0"/>
            <a:t> this is its business</a:t>
          </a:r>
          <a:endParaRPr lang="en-GB" sz="1400" kern="1200" dirty="0"/>
        </a:p>
      </dsp:txBody>
      <dsp:txXfrm>
        <a:off x="5229747" y="3221540"/>
        <a:ext cx="2058263" cy="1113929"/>
      </dsp:txXfrm>
    </dsp:sp>
    <dsp:sp modelId="{88BB4CE1-2A51-4E29-B0DE-3F9C04179A91}">
      <dsp:nvSpPr>
        <dsp:cNvPr id="0" name=""/>
        <dsp:cNvSpPr/>
      </dsp:nvSpPr>
      <dsp:spPr>
        <a:xfrm>
          <a:off x="3437937" y="423743"/>
          <a:ext cx="3713607" cy="3713607"/>
        </a:xfrm>
        <a:custGeom>
          <a:avLst/>
          <a:gdLst/>
          <a:ahLst/>
          <a:cxnLst/>
          <a:rect l="0" t="0" r="0" b="0"/>
          <a:pathLst>
            <a:path>
              <a:moveTo>
                <a:pt x="1729110" y="3709211"/>
              </a:moveTo>
              <a:arcTo wR="1856803" hR="1856803" stAng="5636602" swAng="443673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38C329-8B2B-4424-B2B4-581CCBCF67D9}">
      <dsp:nvSpPr>
        <dsp:cNvPr id="0" name=""/>
        <dsp:cNvSpPr/>
      </dsp:nvSpPr>
      <dsp:spPr>
        <a:xfrm>
          <a:off x="2810772" y="3031893"/>
          <a:ext cx="2116535" cy="109642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It can use its profit to do social, environmental, economic or political good</a:t>
          </a:r>
          <a:endParaRPr lang="en-GB" sz="1400" kern="1200" dirty="0"/>
        </a:p>
      </dsp:txBody>
      <dsp:txXfrm>
        <a:off x="2864295" y="3085416"/>
        <a:ext cx="2009489" cy="989383"/>
      </dsp:txXfrm>
    </dsp:sp>
    <dsp:sp modelId="{07D6951D-3266-478B-838E-492C7950FA96}">
      <dsp:nvSpPr>
        <dsp:cNvPr id="0" name=""/>
        <dsp:cNvSpPr/>
      </dsp:nvSpPr>
      <dsp:spPr>
        <a:xfrm>
          <a:off x="3312462" y="383380"/>
          <a:ext cx="3713607" cy="3713607"/>
        </a:xfrm>
        <a:custGeom>
          <a:avLst/>
          <a:gdLst/>
          <a:ahLst/>
          <a:cxnLst/>
          <a:rect l="0" t="0" r="0" b="0"/>
          <a:pathLst>
            <a:path>
              <a:moveTo>
                <a:pt x="173498" y="2640515"/>
              </a:moveTo>
              <a:arcTo wR="1856803" hR="1856803" stAng="9302058" swAng="161815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B59AA8-0DD0-4033-BD4B-C63C3083860D}">
      <dsp:nvSpPr>
        <dsp:cNvPr id="0" name=""/>
        <dsp:cNvSpPr/>
      </dsp:nvSpPr>
      <dsp:spPr>
        <a:xfrm>
          <a:off x="2133961" y="1238627"/>
          <a:ext cx="2535181" cy="92781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It has a  social as well as a business mission</a:t>
          </a:r>
          <a:endParaRPr lang="en-GB" sz="1400" kern="1200" dirty="0"/>
        </a:p>
      </dsp:txBody>
      <dsp:txXfrm>
        <a:off x="2179253" y="1283919"/>
        <a:ext cx="2444597" cy="837232"/>
      </dsp:txXfrm>
    </dsp:sp>
    <dsp:sp modelId="{D46D78E0-A8C5-4715-81D5-207075A30063}">
      <dsp:nvSpPr>
        <dsp:cNvPr id="0" name=""/>
        <dsp:cNvSpPr/>
      </dsp:nvSpPr>
      <dsp:spPr>
        <a:xfrm>
          <a:off x="3310673" y="419515"/>
          <a:ext cx="3713607" cy="3713607"/>
        </a:xfrm>
        <a:custGeom>
          <a:avLst/>
          <a:gdLst/>
          <a:ahLst/>
          <a:cxnLst/>
          <a:rect l="0" t="0" r="0" b="0"/>
          <a:pathLst>
            <a:path>
              <a:moveTo>
                <a:pt x="320234" y="814367"/>
              </a:moveTo>
              <a:arcTo wR="1856803" hR="1856803" stAng="12849221" swAng="104337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DE1A1B-153A-4417-B856-E85793D5B491}">
      <dsp:nvSpPr>
        <dsp:cNvPr id="0" name=""/>
        <dsp:cNvSpPr/>
      </dsp:nvSpPr>
      <dsp:spPr>
        <a:xfrm>
          <a:off x="4676640" y="1701044"/>
          <a:ext cx="1213042" cy="121304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000" kern="1200" dirty="0" smtClean="0"/>
            <a:t>SEEB</a:t>
          </a:r>
          <a:endParaRPr lang="en-GB" sz="3000" kern="1200" dirty="0"/>
        </a:p>
      </dsp:txBody>
      <dsp:txXfrm>
        <a:off x="4854286" y="1878690"/>
        <a:ext cx="857750" cy="857750"/>
      </dsp:txXfrm>
    </dsp:sp>
    <dsp:sp modelId="{EC1B647C-C978-4FF0-8F46-2602A3723C81}">
      <dsp:nvSpPr>
        <dsp:cNvPr id="0" name=""/>
        <dsp:cNvSpPr/>
      </dsp:nvSpPr>
      <dsp:spPr>
        <a:xfrm rot="16143489">
          <a:off x="5148421" y="1273254"/>
          <a:ext cx="242253" cy="41243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500" kern="1200"/>
        </a:p>
      </dsp:txBody>
      <dsp:txXfrm rot="10800000">
        <a:off x="5185356" y="1392074"/>
        <a:ext cx="169577" cy="247460"/>
      </dsp:txXfrm>
    </dsp:sp>
    <dsp:sp modelId="{F440B051-2DD0-409B-A8CC-41976C4BA411}">
      <dsp:nvSpPr>
        <dsp:cNvPr id="0" name=""/>
        <dsp:cNvSpPr/>
      </dsp:nvSpPr>
      <dsp:spPr>
        <a:xfrm>
          <a:off x="3870158" y="31079"/>
          <a:ext cx="2771097" cy="121304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SHARING, PATNERSHIP WORKING, MUTUALISM</a:t>
          </a:r>
          <a:endParaRPr lang="en-GB" sz="1500" kern="1200" dirty="0"/>
        </a:p>
      </dsp:txBody>
      <dsp:txXfrm>
        <a:off x="4275976" y="208725"/>
        <a:ext cx="1959461" cy="857750"/>
      </dsp:txXfrm>
    </dsp:sp>
    <dsp:sp modelId="{3B6BABB4-0FDC-4170-A2CF-AF536E7A43E3}">
      <dsp:nvSpPr>
        <dsp:cNvPr id="0" name=""/>
        <dsp:cNvSpPr/>
      </dsp:nvSpPr>
      <dsp:spPr>
        <a:xfrm>
          <a:off x="5940733" y="2101348"/>
          <a:ext cx="122986" cy="41243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500" kern="1200"/>
        </a:p>
      </dsp:txBody>
      <dsp:txXfrm>
        <a:off x="5940733" y="2183835"/>
        <a:ext cx="86090" cy="247460"/>
      </dsp:txXfrm>
    </dsp:sp>
    <dsp:sp modelId="{8EB20491-8D9A-4490-B8D0-C771CAEDA5D1}">
      <dsp:nvSpPr>
        <dsp:cNvPr id="0" name=""/>
        <dsp:cNvSpPr/>
      </dsp:nvSpPr>
      <dsp:spPr>
        <a:xfrm>
          <a:off x="6121733" y="1522175"/>
          <a:ext cx="1717692" cy="157078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THERE IS A SOCIAL MISSION AS WELL AS A BUSINESS MISSION</a:t>
          </a:r>
          <a:endParaRPr lang="en-GB" sz="1400" kern="1200" dirty="0"/>
        </a:p>
      </dsp:txBody>
      <dsp:txXfrm>
        <a:off x="6373283" y="1752210"/>
        <a:ext cx="1214592" cy="1110710"/>
      </dsp:txXfrm>
    </dsp:sp>
    <dsp:sp modelId="{EE3F1F13-F47D-4F98-9A09-B25433C6DFCA}">
      <dsp:nvSpPr>
        <dsp:cNvPr id="0" name=""/>
        <dsp:cNvSpPr/>
      </dsp:nvSpPr>
      <dsp:spPr>
        <a:xfrm rot="5400000">
          <a:off x="5154802" y="2942791"/>
          <a:ext cx="256718" cy="41243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500" kern="1200"/>
        </a:p>
      </dsp:txBody>
      <dsp:txXfrm>
        <a:off x="5193310" y="2986771"/>
        <a:ext cx="179703" cy="247460"/>
      </dsp:txXfrm>
    </dsp:sp>
    <dsp:sp modelId="{05241D69-D6D4-4D3A-91C7-7152AA25CB9D}">
      <dsp:nvSpPr>
        <dsp:cNvPr id="0" name=""/>
        <dsp:cNvSpPr/>
      </dsp:nvSpPr>
      <dsp:spPr>
        <a:xfrm>
          <a:off x="3788784" y="3398462"/>
          <a:ext cx="2988754" cy="121304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PROFIT IS NOT PAID TO SHAREHOLDERS – PROFIT IS REINVESTED IN THE COMMUNTIY AND INTO SOCIAL GOOD</a:t>
          </a:r>
          <a:endParaRPr lang="en-GB" sz="1400" kern="1200" dirty="0"/>
        </a:p>
      </dsp:txBody>
      <dsp:txXfrm>
        <a:off x="4226477" y="3576108"/>
        <a:ext cx="2113368" cy="857750"/>
      </dsp:txXfrm>
    </dsp:sp>
    <dsp:sp modelId="{4B840800-3A5C-41BE-87F8-EDC695D72346}">
      <dsp:nvSpPr>
        <dsp:cNvPr id="0" name=""/>
        <dsp:cNvSpPr/>
      </dsp:nvSpPr>
      <dsp:spPr>
        <a:xfrm rot="10800000">
          <a:off x="4540645" y="2101348"/>
          <a:ext cx="96103" cy="41243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500" kern="1200"/>
        </a:p>
      </dsp:txBody>
      <dsp:txXfrm rot="10800000">
        <a:off x="4569476" y="2183835"/>
        <a:ext cx="67272" cy="247460"/>
      </dsp:txXfrm>
    </dsp:sp>
    <dsp:sp modelId="{B45ADFE5-C791-412F-9CEA-A118F5857C44}">
      <dsp:nvSpPr>
        <dsp:cNvPr id="0" name=""/>
        <dsp:cNvSpPr/>
      </dsp:nvSpPr>
      <dsp:spPr>
        <a:xfrm>
          <a:off x="2676174" y="1320895"/>
          <a:ext cx="1819138" cy="197334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WORK PRACTICES ARE ETHICAL EG A LIVING WAGE; EQUALITY WITHIN THE WORKFORCE; COMMUNITY AWARENESS</a:t>
          </a:r>
          <a:endParaRPr lang="en-GB" sz="1400" kern="1200" dirty="0"/>
        </a:p>
      </dsp:txBody>
      <dsp:txXfrm>
        <a:off x="2942581" y="1609884"/>
        <a:ext cx="1286324" cy="13953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80E108-D0BF-4404-B18D-0CD72DBE9CB3}" type="datetimeFigureOut">
              <a:rPr lang="en-GB" smtClean="0"/>
              <a:t>23/11/2015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0B2D92-BFBA-4733-9BA5-72FFCB8D2B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51743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0D3FA-68C0-42AC-973E-330F3AEDA398}" type="datetimeFigureOut">
              <a:rPr lang="en-GB" smtClean="0"/>
              <a:t>23/11/2015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BF680-2B8F-47EF-A1A4-488BEAA466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0747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0D3FA-68C0-42AC-973E-330F3AEDA398}" type="datetimeFigureOut">
              <a:rPr lang="en-GB" smtClean="0"/>
              <a:t>23/11/2015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BF680-2B8F-47EF-A1A4-488BEAA466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5562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0D3FA-68C0-42AC-973E-330F3AEDA398}" type="datetimeFigureOut">
              <a:rPr lang="en-GB" smtClean="0"/>
              <a:t>23/11/2015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BF680-2B8F-47EF-A1A4-488BEAA466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5724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0D3FA-68C0-42AC-973E-330F3AEDA398}" type="datetimeFigureOut">
              <a:rPr lang="en-GB" smtClean="0"/>
              <a:t>23/11/2015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BF680-2B8F-47EF-A1A4-488BEAA466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111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0D3FA-68C0-42AC-973E-330F3AEDA398}" type="datetimeFigureOut">
              <a:rPr lang="en-GB" smtClean="0"/>
              <a:t>23/11/2015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BF680-2B8F-47EF-A1A4-488BEAA466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9016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0D3FA-68C0-42AC-973E-330F3AEDA398}" type="datetimeFigureOut">
              <a:rPr lang="en-GB" smtClean="0"/>
              <a:t>23/11/2015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BF680-2B8F-47EF-A1A4-488BEAA466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0241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0D3FA-68C0-42AC-973E-330F3AEDA398}" type="datetimeFigureOut">
              <a:rPr lang="en-GB" smtClean="0"/>
              <a:t>23/11/2015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BF680-2B8F-47EF-A1A4-488BEAA466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1658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0D3FA-68C0-42AC-973E-330F3AEDA398}" type="datetimeFigureOut">
              <a:rPr lang="en-GB" smtClean="0"/>
              <a:t>23/11/2015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BF680-2B8F-47EF-A1A4-488BEAA466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815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0D3FA-68C0-42AC-973E-330F3AEDA398}" type="datetimeFigureOut">
              <a:rPr lang="en-GB" smtClean="0"/>
              <a:t>23/11/2015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BF680-2B8F-47EF-A1A4-488BEAA466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5942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0D3FA-68C0-42AC-973E-330F3AEDA398}" type="datetimeFigureOut">
              <a:rPr lang="en-GB" smtClean="0"/>
              <a:t>23/11/2015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BF680-2B8F-47EF-A1A4-488BEAA466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3025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0D3FA-68C0-42AC-973E-330F3AEDA398}" type="datetimeFigureOut">
              <a:rPr lang="en-GB" smtClean="0"/>
              <a:t>23/11/2015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BF680-2B8F-47EF-A1A4-488BEAA466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9664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80D3FA-68C0-42AC-973E-330F3AEDA398}" type="datetimeFigureOut">
              <a:rPr lang="en-GB" smtClean="0"/>
              <a:t>23/11/2015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BF680-2B8F-47EF-A1A4-488BEAA466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7898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1025" name="Picture 1" descr="Bridging_To_The_Future_hires (2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7200"/>
            <a:ext cx="5730875" cy="1858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932025" y="2627431"/>
            <a:ext cx="4624715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ECONOMIC INDEPENDENCE </a:t>
            </a:r>
            <a:endParaRPr kumimoji="0" lang="en-GB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THROUGH </a:t>
            </a:r>
            <a:endParaRPr kumimoji="0" lang="en-GB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ENTREPRENEURSHIP, SOCIAL BUSINESS &amp; </a:t>
            </a:r>
            <a:r>
              <a:rPr kumimoji="0" lang="en-GB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EDUCATION: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28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Context for the SLAM! methodology</a:t>
            </a:r>
            <a:endParaRPr kumimoji="0" lang="en-GB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50058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SEEB Theme Six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GB" dirty="0" smtClean="0"/>
              <a:t>Moving </a:t>
            </a:r>
            <a:r>
              <a:rPr lang="en-GB" dirty="0"/>
              <a:t>away from big corporate giants, who are remote from the customer, remote from communities and towards more local supply to meet local need where profits are re-invested locally into the community and not into the rich shareholders who own the corporates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69007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‘family’ of actors who deliver this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Social economy</a:t>
            </a:r>
          </a:p>
          <a:p>
            <a:r>
              <a:rPr lang="en-GB" dirty="0" smtClean="0"/>
              <a:t>Social business</a:t>
            </a:r>
          </a:p>
          <a:p>
            <a:r>
              <a:rPr lang="en-GB" dirty="0" smtClean="0"/>
              <a:t>Social entrepreneurism</a:t>
            </a:r>
          </a:p>
          <a:p>
            <a:r>
              <a:rPr lang="en-GB" dirty="0" smtClean="0"/>
              <a:t>Social innovation</a:t>
            </a:r>
          </a:p>
          <a:p>
            <a:r>
              <a:rPr lang="en-GB" dirty="0" smtClean="0"/>
              <a:t>Social enterprise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80875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‘family’ of actors who deliver this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Social economy – a fair and ethically market system – not the public sector, not the full free market sector but a ‘third way’</a:t>
            </a:r>
          </a:p>
          <a:p>
            <a:r>
              <a:rPr lang="en-GB" dirty="0" smtClean="0"/>
              <a:t>Social business – trading, fair wages, values, using their profit to deliver social good, income from trading only</a:t>
            </a:r>
          </a:p>
          <a:p>
            <a:r>
              <a:rPr lang="en-GB" dirty="0" smtClean="0"/>
              <a:t>Social entrepreneurism – creating new businesses, new approaches</a:t>
            </a:r>
          </a:p>
          <a:p>
            <a:r>
              <a:rPr lang="en-GB" dirty="0" smtClean="0"/>
              <a:t>Social innovation – inventing </a:t>
            </a:r>
            <a:r>
              <a:rPr lang="en-GB" dirty="0"/>
              <a:t>&amp;</a:t>
            </a:r>
            <a:r>
              <a:rPr lang="en-GB" dirty="0" smtClean="0"/>
              <a:t> designing new ideas &amp; solutions</a:t>
            </a:r>
          </a:p>
          <a:p>
            <a:r>
              <a:rPr lang="en-GB" dirty="0" smtClean="0"/>
              <a:t>Social enterprise – trading, fair wages, values, perhaps some income from the state and charities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57111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SEEB are global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S</a:t>
            </a:r>
            <a:r>
              <a:rPr lang="en-GB" dirty="0" smtClean="0"/>
              <a:t>ocial businesses and the social economy are happening today all around the World: </a:t>
            </a:r>
          </a:p>
          <a:p>
            <a:pPr marL="0" indent="0" algn="ctr">
              <a:buNone/>
            </a:pPr>
            <a:r>
              <a:rPr lang="en-GB" dirty="0" smtClean="0"/>
              <a:t>India</a:t>
            </a:r>
            <a:r>
              <a:rPr lang="en-GB" dirty="0"/>
              <a:t> </a:t>
            </a:r>
            <a:r>
              <a:rPr lang="en-GB" dirty="0" smtClean="0"/>
              <a:t>            USA                  Italy               Ghana </a:t>
            </a:r>
          </a:p>
          <a:p>
            <a:pPr marL="0" indent="0" algn="ctr">
              <a:buNone/>
            </a:pPr>
            <a:r>
              <a:rPr lang="en-GB" dirty="0" smtClean="0"/>
              <a:t>Canada             South Korea         New Zealand            Germany </a:t>
            </a:r>
          </a:p>
          <a:p>
            <a:pPr marL="0" indent="0" algn="ctr">
              <a:buNone/>
            </a:pPr>
            <a:r>
              <a:rPr lang="en-GB" dirty="0" smtClean="0"/>
              <a:t>and many more countries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have increasingly strong social economies and social enterprise sectors</a:t>
            </a:r>
          </a:p>
          <a:p>
            <a:pPr>
              <a:buFontTx/>
              <a:buChar char="-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39539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 the UK……………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3600" dirty="0" smtClean="0"/>
              <a:t>In the UK the </a:t>
            </a:r>
            <a:r>
              <a:rPr lang="en-GB" sz="3600" dirty="0"/>
              <a:t>most up to date estimates suggest that there are </a:t>
            </a:r>
            <a:r>
              <a:rPr lang="en-GB" sz="3600" dirty="0" smtClean="0"/>
              <a:t>approximately:</a:t>
            </a:r>
          </a:p>
          <a:p>
            <a:pPr marL="0" indent="0" algn="ctr">
              <a:buNone/>
            </a:pPr>
            <a:r>
              <a:rPr lang="en-GB" sz="3600" dirty="0" smtClean="0"/>
              <a:t> </a:t>
            </a:r>
            <a:r>
              <a:rPr lang="en-GB" sz="3600" dirty="0"/>
              <a:t>68,000 </a:t>
            </a:r>
            <a:r>
              <a:rPr lang="en-GB" sz="3600" dirty="0" smtClean="0"/>
              <a:t>SEEBs </a:t>
            </a:r>
          </a:p>
          <a:p>
            <a:pPr marL="0" indent="0" algn="ctr">
              <a:buNone/>
            </a:pPr>
            <a:r>
              <a:rPr lang="en-GB" sz="3600" dirty="0" smtClean="0"/>
              <a:t>contributing </a:t>
            </a:r>
            <a:r>
              <a:rPr lang="en-GB" sz="3600" dirty="0"/>
              <a:t>£24 billion to the UK economy </a:t>
            </a:r>
          </a:p>
          <a:p>
            <a:pPr marL="0" indent="0">
              <a:buNone/>
            </a:pPr>
            <a:endParaRPr lang="en-GB" sz="3600" dirty="0" smtClean="0"/>
          </a:p>
          <a:p>
            <a:pPr marL="0" indent="0">
              <a:buNone/>
            </a:pPr>
            <a:r>
              <a:rPr lang="en-GB" dirty="0" smtClean="0"/>
              <a:t>PERHAPS </a:t>
            </a:r>
            <a:r>
              <a:rPr lang="en-GB" dirty="0"/>
              <a:t>5% OF ALL BUSINESSES </a:t>
            </a:r>
            <a:r>
              <a:rPr lang="en-GB" dirty="0" smtClean="0"/>
              <a:t>IN THE UK ARE SEEBs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62556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 what is a SEEB?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042592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558719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types of business are SEEBs?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251611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252266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Examples from the UK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The Big Issue</a:t>
            </a:r>
          </a:p>
          <a:p>
            <a:r>
              <a:rPr lang="en-GB" dirty="0" err="1"/>
              <a:t>Cafedirect</a:t>
            </a:r>
            <a:endParaRPr lang="en-GB" dirty="0"/>
          </a:p>
          <a:p>
            <a:r>
              <a:rPr lang="en-GB" dirty="0"/>
              <a:t>The Co-operative Group (shops, banks, travel agency, insurance, funerals)</a:t>
            </a:r>
          </a:p>
          <a:p>
            <a:r>
              <a:rPr lang="en-GB" dirty="0"/>
              <a:t>The Eden Project</a:t>
            </a:r>
          </a:p>
          <a:p>
            <a:r>
              <a:rPr lang="en-GB" dirty="0"/>
              <a:t>London Symphony Orchestra</a:t>
            </a:r>
          </a:p>
          <a:p>
            <a:r>
              <a:rPr lang="en-GB" dirty="0"/>
              <a:t>Welsh Water</a:t>
            </a:r>
          </a:p>
          <a:p>
            <a:r>
              <a:rPr lang="en-GB" dirty="0"/>
              <a:t>John Lewis Partnership (high quality shops: Waitrose and John Lewis)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44201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does a SEEB do?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808244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992637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What good can social businesses/enterprises do?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Real businesses and real jobs – making money, delivering social good, improving people’s lives through giving them jobs but much more than this</a:t>
            </a:r>
            <a:r>
              <a:rPr lang="en-GB" dirty="0" smtClean="0"/>
              <a:t>:</a:t>
            </a:r>
            <a:r>
              <a:rPr lang="en-GB" dirty="0"/>
              <a:t> </a:t>
            </a:r>
          </a:p>
          <a:p>
            <a:pPr lvl="0"/>
            <a:r>
              <a:rPr lang="en-GB" dirty="0"/>
              <a:t>Using the profit of the business to work with drug addicts</a:t>
            </a:r>
          </a:p>
          <a:p>
            <a:pPr lvl="0"/>
            <a:r>
              <a:rPr lang="en-GB" dirty="0"/>
              <a:t>Offering jobs to women and at the same time teaching them to read and write so they can become economically independent</a:t>
            </a:r>
          </a:p>
          <a:p>
            <a:pPr lvl="0"/>
            <a:r>
              <a:rPr lang="en-GB" dirty="0"/>
              <a:t>Using the profit of the business to pay for shelter for homeless LGBT young people</a:t>
            </a:r>
          </a:p>
          <a:p>
            <a:pPr lvl="0"/>
            <a:r>
              <a:rPr lang="en-GB" dirty="0"/>
              <a:t>Offering fresh meals for the elderly and disabled in their own homes (‘meals on wheels’)</a:t>
            </a:r>
          </a:p>
          <a:p>
            <a:pPr lvl="0"/>
            <a:r>
              <a:rPr lang="en-GB" dirty="0"/>
              <a:t>Developing the employability of young people by employing them so that they learn about work in a practical way and getting paid whilst they are doing it.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2647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SEEB and the social economy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sz="4000" dirty="0" smtClean="0"/>
              <a:t>A view from England</a:t>
            </a:r>
            <a:endParaRPr lang="en-GB" sz="4000" dirty="0"/>
          </a:p>
          <a:p>
            <a:endParaRPr lang="en-GB" sz="4000" dirty="0" smtClean="0"/>
          </a:p>
          <a:p>
            <a:r>
              <a:rPr lang="en-GB" sz="4000" dirty="0" smtClean="0"/>
              <a:t>(SEEB – Social Entrepreneurs, Social Enterprises &amp; Social Businesses)</a:t>
            </a:r>
          </a:p>
          <a:p>
            <a:endParaRPr lang="en-GB" sz="4000" dirty="0"/>
          </a:p>
          <a:p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21000230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</a:t>
            </a:r>
            <a:r>
              <a:rPr lang="en-GB" dirty="0" smtClean="0"/>
              <a:t>ocial entrepreneurship v entrepreneurship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Conventional </a:t>
            </a:r>
            <a:r>
              <a:rPr lang="en-GB" dirty="0" smtClean="0"/>
              <a:t>entrepreneurs</a:t>
            </a:r>
            <a:r>
              <a:rPr lang="en-GB" dirty="0"/>
              <a:t> typically measure performance in profit and </a:t>
            </a:r>
            <a:r>
              <a:rPr lang="en-GB" dirty="0" smtClean="0"/>
              <a:t>return, but….</a:t>
            </a:r>
          </a:p>
          <a:p>
            <a:r>
              <a:rPr lang="en-GB" dirty="0" smtClean="0"/>
              <a:t>…. </a:t>
            </a:r>
            <a:r>
              <a:rPr lang="en-GB" dirty="0"/>
              <a:t>social entrepreneurs also take into account a positive return to </a:t>
            </a:r>
            <a:r>
              <a:rPr lang="en-GB" dirty="0" smtClean="0"/>
              <a:t>society</a:t>
            </a:r>
          </a:p>
          <a:p>
            <a:r>
              <a:rPr lang="en-GB" dirty="0" smtClean="0"/>
              <a:t>Social </a:t>
            </a:r>
            <a:r>
              <a:rPr lang="en-GB" dirty="0"/>
              <a:t>entrepreneurship typically attempts to further broad social, cultural, and environmental goals </a:t>
            </a:r>
            <a:r>
              <a:rPr lang="en-GB" dirty="0" smtClean="0"/>
              <a:t>whilst achieving this through trading and delivering services/products </a:t>
            </a:r>
            <a:r>
              <a:rPr lang="en-GB" dirty="0" err="1" smtClean="0"/>
              <a:t>ie</a:t>
            </a:r>
            <a:r>
              <a:rPr lang="en-GB" dirty="0" smtClean="0"/>
              <a:t> profit is also a </a:t>
            </a:r>
            <a:r>
              <a:rPr lang="en-GB" dirty="0"/>
              <a:t>consideration for certain companies or other social enterprises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45759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is a SEEB different to a usual business?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179574"/>
              </p:ext>
            </p:extLst>
          </p:nvPr>
        </p:nvGraphicFramePr>
        <p:xfrm>
          <a:off x="838200" y="1397479"/>
          <a:ext cx="10515600" cy="46151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137737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Different types of SEEB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Some SEEBs deliver ‘social services’ – education, health care, care for the elderly, care for the disabled, environmental protection </a:t>
            </a:r>
            <a:r>
              <a:rPr lang="en-GB" dirty="0" err="1" smtClean="0"/>
              <a:t>etc</a:t>
            </a:r>
            <a:r>
              <a:rPr lang="en-GB" dirty="0" smtClean="0"/>
              <a:t> and these are paid for by the customer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Other SEEBs deliver public services </a:t>
            </a:r>
            <a:r>
              <a:rPr lang="en-GB" dirty="0" err="1" smtClean="0"/>
              <a:t>eg</a:t>
            </a:r>
            <a:r>
              <a:rPr lang="en-GB" dirty="0" smtClean="0"/>
              <a:t> they take contracts directly from the government and are paid by the government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Other SEEBs trade in the market and use their profit to do good and to make a difference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87204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Investment into SEEBs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well-known social </a:t>
            </a:r>
            <a:r>
              <a:rPr lang="en-GB" dirty="0"/>
              <a:t>entrepreneur is Muhammad </a:t>
            </a:r>
            <a:r>
              <a:rPr lang="en-GB" dirty="0" err="1"/>
              <a:t>Yunus</a:t>
            </a:r>
            <a:r>
              <a:rPr lang="en-GB" dirty="0"/>
              <a:t>, founder and manager of </a:t>
            </a:r>
            <a:r>
              <a:rPr lang="en-GB" dirty="0" err="1"/>
              <a:t>Grameen</a:t>
            </a:r>
            <a:r>
              <a:rPr lang="en-GB" dirty="0"/>
              <a:t> Bank and its </a:t>
            </a:r>
            <a:r>
              <a:rPr lang="en-GB" dirty="0" smtClean="0"/>
              <a:t>family </a:t>
            </a:r>
            <a:r>
              <a:rPr lang="en-GB" dirty="0"/>
              <a:t>of social venture </a:t>
            </a:r>
            <a:r>
              <a:rPr lang="en-GB" dirty="0" smtClean="0"/>
              <a:t>businesses</a:t>
            </a:r>
          </a:p>
          <a:p>
            <a:r>
              <a:rPr lang="en-GB" dirty="0" err="1" smtClean="0"/>
              <a:t>Yunus</a:t>
            </a:r>
            <a:r>
              <a:rPr lang="en-GB" dirty="0" smtClean="0"/>
              <a:t> established </a:t>
            </a:r>
            <a:r>
              <a:rPr lang="en-GB" dirty="0"/>
              <a:t>the microfinance revolution in helping millions of people in global rural communities access small </a:t>
            </a:r>
            <a:r>
              <a:rPr lang="en-GB" dirty="0" smtClean="0"/>
              <a:t>loans</a:t>
            </a:r>
            <a:r>
              <a:rPr lang="en-GB" dirty="0"/>
              <a:t> </a:t>
            </a:r>
            <a:r>
              <a:rPr lang="en-GB" dirty="0" smtClean="0"/>
              <a:t>&amp;</a:t>
            </a:r>
            <a:r>
              <a:rPr lang="en-GB" dirty="0"/>
              <a:t> </a:t>
            </a:r>
            <a:r>
              <a:rPr lang="en-GB" dirty="0" smtClean="0"/>
              <a:t>was </a:t>
            </a:r>
            <a:r>
              <a:rPr lang="en-GB" dirty="0"/>
              <a:t>awarded </a:t>
            </a:r>
            <a:r>
              <a:rPr lang="en-GB" dirty="0" smtClean="0"/>
              <a:t>the</a:t>
            </a:r>
            <a:r>
              <a:rPr lang="en-GB" dirty="0"/>
              <a:t> Nobel Peace Prize in </a:t>
            </a:r>
            <a:r>
              <a:rPr lang="en-GB" dirty="0" smtClean="0"/>
              <a:t>2006</a:t>
            </a:r>
          </a:p>
          <a:p>
            <a:r>
              <a:rPr lang="en-GB" dirty="0" smtClean="0"/>
              <a:t>The UK has a range of social investment vehicles</a:t>
            </a:r>
          </a:p>
          <a:p>
            <a:r>
              <a:rPr lang="en-GB" dirty="0" smtClean="0"/>
              <a:t>One of the foundations of Bridging to the Future is microfinance and investing in young entrepreneurs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07878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SEEB……..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en-GB" dirty="0" smtClean="0"/>
              <a:t>Is created &amp; designed </a:t>
            </a:r>
            <a:r>
              <a:rPr lang="en-GB" dirty="0"/>
              <a:t>to address a social problem</a:t>
            </a:r>
          </a:p>
          <a:p>
            <a:pPr lvl="0"/>
            <a:r>
              <a:rPr lang="en-GB" dirty="0" smtClean="0"/>
              <a:t>Is a </a:t>
            </a:r>
            <a:r>
              <a:rPr lang="en-GB" dirty="0"/>
              <a:t>non-loss, non-dividend </a:t>
            </a:r>
            <a:r>
              <a:rPr lang="en-GB" dirty="0" smtClean="0"/>
              <a:t>company</a:t>
            </a:r>
            <a:endParaRPr lang="en-GB" dirty="0"/>
          </a:p>
          <a:p>
            <a:pPr lvl="0"/>
            <a:r>
              <a:rPr lang="en-GB" dirty="0" smtClean="0"/>
              <a:t>Is </a:t>
            </a:r>
            <a:r>
              <a:rPr lang="en-GB" dirty="0"/>
              <a:t>is financially </a:t>
            </a:r>
            <a:r>
              <a:rPr lang="en-GB" dirty="0" smtClean="0"/>
              <a:t>self-sustainable</a:t>
            </a:r>
            <a:endParaRPr lang="en-GB" dirty="0"/>
          </a:p>
          <a:p>
            <a:pPr lvl="0"/>
            <a:r>
              <a:rPr lang="en-GB" dirty="0" smtClean="0"/>
              <a:t>Reinvests profits made </a:t>
            </a:r>
            <a:r>
              <a:rPr lang="en-GB" dirty="0"/>
              <a:t>by the business </a:t>
            </a:r>
            <a:r>
              <a:rPr lang="en-GB" dirty="0" smtClean="0"/>
              <a:t>in </a:t>
            </a:r>
            <a:r>
              <a:rPr lang="en-GB" dirty="0"/>
              <a:t>the business itself (or </a:t>
            </a:r>
            <a:r>
              <a:rPr lang="en-GB" dirty="0" smtClean="0"/>
              <a:t>uses profit </a:t>
            </a:r>
            <a:r>
              <a:rPr lang="en-GB" dirty="0"/>
              <a:t>to start other social businesses), with the aim of increasing social impact, for example expanding the company’s reach, improving the products or services or in other ways </a:t>
            </a:r>
            <a:r>
              <a:rPr lang="en-GB" dirty="0" smtClean="0"/>
              <a:t>subsidising </a:t>
            </a:r>
            <a:r>
              <a:rPr lang="en-GB" dirty="0"/>
              <a:t>the social mission.</a:t>
            </a:r>
          </a:p>
          <a:p>
            <a:r>
              <a:rPr lang="en-GB" dirty="0"/>
              <a:t>Unlike a </a:t>
            </a:r>
            <a:r>
              <a:rPr lang="en-GB" dirty="0" smtClean="0"/>
              <a:t>profit-maximising </a:t>
            </a:r>
            <a:r>
              <a:rPr lang="en-GB" dirty="0"/>
              <a:t>business, the prime aim of a </a:t>
            </a:r>
            <a:r>
              <a:rPr lang="en-GB" dirty="0" smtClean="0"/>
              <a:t>SEEB is to optimise </a:t>
            </a:r>
            <a:r>
              <a:rPr lang="en-GB" dirty="0"/>
              <a:t>profits </a:t>
            </a:r>
            <a:r>
              <a:rPr lang="en-GB" dirty="0" smtClean="0"/>
              <a:t>(but not maximise) in order to deliver a social good. There are no shareholders to pay.</a:t>
            </a:r>
            <a:endParaRPr lang="en-GB" dirty="0"/>
          </a:p>
          <a:p>
            <a:r>
              <a:rPr lang="en-GB" dirty="0"/>
              <a:t>I</a:t>
            </a:r>
            <a:r>
              <a:rPr lang="en-GB" dirty="0" smtClean="0"/>
              <a:t>s </a:t>
            </a:r>
            <a:r>
              <a:rPr lang="en-GB" dirty="0"/>
              <a:t>not dependent on donations or on private or public grants to survive and to operate, because, as any other business, it is self-sustainable. Furthermore, unlike a non-profit, where funds are spent only once </a:t>
            </a:r>
            <a:r>
              <a:rPr lang="en-GB" dirty="0" smtClean="0"/>
              <a:t>to deliver something, </a:t>
            </a:r>
            <a:r>
              <a:rPr lang="en-GB" dirty="0"/>
              <a:t>funds in a Social Business are invested to increase and improve the business' </a:t>
            </a:r>
            <a:r>
              <a:rPr lang="en-GB" dirty="0" smtClean="0"/>
              <a:t>operations </a:t>
            </a:r>
            <a:r>
              <a:rPr lang="en-GB" dirty="0"/>
              <a:t>on an indefinite </a:t>
            </a:r>
            <a:r>
              <a:rPr lang="en-GB" dirty="0" smtClean="0"/>
              <a:t>basis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 algn="ctr">
              <a:buNone/>
            </a:pPr>
            <a:r>
              <a:rPr lang="en-GB" dirty="0" smtClean="0"/>
              <a:t>"A </a:t>
            </a:r>
            <a:r>
              <a:rPr lang="en-GB" dirty="0"/>
              <a:t>charity </a:t>
            </a:r>
            <a:r>
              <a:rPr lang="en-GB" dirty="0" smtClean="0"/>
              <a:t>euro </a:t>
            </a:r>
            <a:r>
              <a:rPr lang="en-GB" dirty="0"/>
              <a:t>has only one life; a Social Business </a:t>
            </a:r>
            <a:r>
              <a:rPr lang="en-GB" dirty="0" smtClean="0"/>
              <a:t>euro </a:t>
            </a:r>
            <a:r>
              <a:rPr lang="en-GB" dirty="0"/>
              <a:t>can be invested over and over again."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66606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Can you start new SEEB?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3600" dirty="0" smtClean="0"/>
              <a:t>Use  simple technique, the 3Q Model:</a:t>
            </a:r>
          </a:p>
          <a:p>
            <a:pPr marL="0" indent="0">
              <a:buNone/>
            </a:pPr>
            <a:endParaRPr lang="en-GB" sz="3600" dirty="0"/>
          </a:p>
          <a:p>
            <a:pPr marL="0" indent="0">
              <a:buNone/>
            </a:pPr>
            <a:r>
              <a:rPr lang="en-GB" sz="3600" dirty="0" smtClean="0"/>
              <a:t>1.What will I sell?</a:t>
            </a:r>
          </a:p>
          <a:p>
            <a:pPr marL="0" indent="0">
              <a:buNone/>
            </a:pPr>
            <a:r>
              <a:rPr lang="en-GB" sz="3600" dirty="0" smtClean="0"/>
              <a:t>2.To whom will I sell it?</a:t>
            </a:r>
          </a:p>
          <a:p>
            <a:pPr marL="0" indent="0">
              <a:buNone/>
            </a:pPr>
            <a:r>
              <a:rPr lang="en-GB" sz="3600" dirty="0" smtClean="0"/>
              <a:t>3.For how much will I sell it?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2333762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SEEBs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Economic independence</a:t>
            </a:r>
          </a:p>
          <a:p>
            <a:r>
              <a:rPr lang="en-GB" dirty="0" smtClean="0"/>
              <a:t>Economic sustainability</a:t>
            </a:r>
          </a:p>
          <a:p>
            <a:r>
              <a:rPr lang="en-GB" dirty="0" smtClean="0"/>
              <a:t>Social cohesion</a:t>
            </a:r>
          </a:p>
          <a:p>
            <a:r>
              <a:rPr lang="en-GB" dirty="0" smtClean="0"/>
              <a:t>Community cohesion</a:t>
            </a:r>
          </a:p>
          <a:p>
            <a:r>
              <a:rPr lang="en-GB" dirty="0" smtClean="0"/>
              <a:t>Individual, local, community and regional freedom</a:t>
            </a:r>
          </a:p>
          <a:p>
            <a:r>
              <a:rPr lang="en-GB" dirty="0" smtClean="0"/>
              <a:t>Fairness and optimising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33820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to get things started? SLAM!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Teach this in schools and colleges and universities – SLAM!</a:t>
            </a:r>
          </a:p>
          <a:p>
            <a:r>
              <a:rPr lang="en-GB" dirty="0" smtClean="0"/>
              <a:t>Educate the decision makers and the influential figures</a:t>
            </a:r>
          </a:p>
          <a:p>
            <a:r>
              <a:rPr lang="en-GB" dirty="0" smtClean="0"/>
              <a:t>Start small….but start! </a:t>
            </a:r>
          </a:p>
          <a:p>
            <a:r>
              <a:rPr lang="en-GB" dirty="0" smtClean="0"/>
              <a:t>Understand local need – </a:t>
            </a:r>
            <a:r>
              <a:rPr lang="en-GB" dirty="0" err="1" smtClean="0"/>
              <a:t>ie</a:t>
            </a:r>
            <a:r>
              <a:rPr lang="en-GB" dirty="0" smtClean="0"/>
              <a:t> listen to people and what they want and want they need (and what they will pay for)</a:t>
            </a:r>
          </a:p>
          <a:p>
            <a:r>
              <a:rPr lang="en-GB" dirty="0" smtClean="0"/>
              <a:t>Do things better than other suppliers</a:t>
            </a:r>
          </a:p>
          <a:p>
            <a:r>
              <a:rPr lang="en-GB" dirty="0" smtClean="0"/>
              <a:t>Work in partnership</a:t>
            </a:r>
          </a:p>
          <a:p>
            <a:r>
              <a:rPr lang="en-GB" dirty="0" smtClean="0"/>
              <a:t>Believe and have confidence -  you are not alone!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2454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For us, SEEB is integral to: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 algn="ctr">
              <a:buNone/>
            </a:pPr>
            <a:r>
              <a:rPr lang="en-GB" sz="4000" dirty="0" smtClean="0"/>
              <a:t>ECONOMIC INDEPENDENCE </a:t>
            </a:r>
          </a:p>
          <a:p>
            <a:pPr marL="0" indent="0" algn="ctr">
              <a:buNone/>
            </a:pPr>
            <a:r>
              <a:rPr lang="en-GB" sz="4000" dirty="0" smtClean="0"/>
              <a:t>THROUGH ENTREPRENEUSHIP, </a:t>
            </a:r>
          </a:p>
          <a:p>
            <a:pPr marL="0" indent="0" algn="ctr">
              <a:buNone/>
            </a:pPr>
            <a:r>
              <a:rPr lang="en-GB" sz="4000" dirty="0" smtClean="0"/>
              <a:t>EMPLOYMENT &amp; EDUCATION,</a:t>
            </a:r>
          </a:p>
          <a:p>
            <a:pPr marL="0" indent="0" algn="ctr">
              <a:buNone/>
            </a:pPr>
            <a:r>
              <a:rPr lang="en-GB" sz="4000" dirty="0" smtClean="0"/>
              <a:t>TO ACHIEVE SUSTAINABLE, LOCAL DEVELOPMENT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676964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are we talking about today?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sz="4800" dirty="0" smtClean="0"/>
          </a:p>
          <a:p>
            <a:pPr marL="0" indent="0">
              <a:buNone/>
            </a:pPr>
            <a:r>
              <a:rPr lang="en-GB" sz="4800" dirty="0" smtClean="0"/>
              <a:t>There are six key SEEB themes for today: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2214816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SEEB Theme One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GB" dirty="0" smtClean="0"/>
              <a:t>Using </a:t>
            </a:r>
            <a:r>
              <a:rPr lang="en-GB" dirty="0"/>
              <a:t>business techniques to find solutions to social problems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7205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SEEB Theme </a:t>
            </a:r>
            <a:r>
              <a:rPr lang="en-GB" dirty="0"/>
              <a:t>T</a:t>
            </a:r>
            <a:r>
              <a:rPr lang="en-GB" dirty="0" smtClean="0"/>
              <a:t>wo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GB" dirty="0"/>
              <a:t>A</a:t>
            </a:r>
            <a:r>
              <a:rPr lang="en-GB" dirty="0" smtClean="0"/>
              <a:t>pplying </a:t>
            </a:r>
            <a:r>
              <a:rPr lang="en-GB" dirty="0"/>
              <a:t>commercial strategies to maximize improvements in human &amp; environmental well-being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05980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SEEB Theme </a:t>
            </a:r>
            <a:r>
              <a:rPr lang="en-GB" dirty="0"/>
              <a:t>T</a:t>
            </a:r>
            <a:r>
              <a:rPr lang="en-GB" dirty="0" smtClean="0"/>
              <a:t>hree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GB" dirty="0" smtClean="0"/>
              <a:t>Creating </a:t>
            </a:r>
            <a:r>
              <a:rPr lang="en-GB" dirty="0"/>
              <a:t>&amp; designing new solutions, ways of working &amp; ideas to address social problems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19419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SEEB Theme </a:t>
            </a:r>
            <a:r>
              <a:rPr lang="en-GB" dirty="0"/>
              <a:t>F</a:t>
            </a:r>
            <a:r>
              <a:rPr lang="en-GB" dirty="0" smtClean="0"/>
              <a:t>our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GB" dirty="0"/>
              <a:t>R</a:t>
            </a:r>
            <a:r>
              <a:rPr lang="en-GB" dirty="0" smtClean="0"/>
              <a:t>e-establishing </a:t>
            </a:r>
            <a:r>
              <a:rPr lang="en-GB" dirty="0"/>
              <a:t>local solutions, community based solutions, community based economies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88198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SEEB Theme </a:t>
            </a:r>
            <a:r>
              <a:rPr lang="en-GB" dirty="0"/>
              <a:t>F</a:t>
            </a:r>
            <a:r>
              <a:rPr lang="en-GB" dirty="0" smtClean="0"/>
              <a:t>ive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GB" dirty="0"/>
              <a:t>L</a:t>
            </a:r>
            <a:r>
              <a:rPr lang="en-GB" dirty="0" smtClean="0"/>
              <a:t>ocal </a:t>
            </a:r>
            <a:r>
              <a:rPr lang="en-GB" dirty="0"/>
              <a:t>socio-economic communities to be the foundation of the economic &amp; social sustainability of communities, cities, regions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84526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1837</TotalTime>
  <Words>1086</Words>
  <Application>Microsoft Office PowerPoint</Application>
  <PresentationFormat>Widescreen</PresentationFormat>
  <Paragraphs>141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Calibri</vt:lpstr>
      <vt:lpstr>Calibri Light</vt:lpstr>
      <vt:lpstr>Times New Roman</vt:lpstr>
      <vt:lpstr>Office Theme</vt:lpstr>
      <vt:lpstr>PowerPoint Presentation</vt:lpstr>
      <vt:lpstr>SEEB and the social economy</vt:lpstr>
      <vt:lpstr>For us, SEEB is integral to:</vt:lpstr>
      <vt:lpstr>What are we talking about today?</vt:lpstr>
      <vt:lpstr>SEEB Theme One</vt:lpstr>
      <vt:lpstr>SEEB Theme Two</vt:lpstr>
      <vt:lpstr>SEEB Theme Three</vt:lpstr>
      <vt:lpstr>SEEB Theme Four</vt:lpstr>
      <vt:lpstr>SEEB Theme Five</vt:lpstr>
      <vt:lpstr>SEEB Theme Six</vt:lpstr>
      <vt:lpstr>The ‘family’ of actors who deliver this</vt:lpstr>
      <vt:lpstr>The ‘family’ of actors who deliver this</vt:lpstr>
      <vt:lpstr>SEEB are global</vt:lpstr>
      <vt:lpstr>In the UK……………</vt:lpstr>
      <vt:lpstr>So what is a SEEB?</vt:lpstr>
      <vt:lpstr>What types of business are SEEBs?</vt:lpstr>
      <vt:lpstr>Examples from the UK</vt:lpstr>
      <vt:lpstr>What does a SEEB do?</vt:lpstr>
      <vt:lpstr>What good can social businesses/enterprises do?</vt:lpstr>
      <vt:lpstr>social entrepreneurship v entrepreneurship</vt:lpstr>
      <vt:lpstr>How is a SEEB different to a usual business?</vt:lpstr>
      <vt:lpstr>Different types of SEEB</vt:lpstr>
      <vt:lpstr>Investment into SEEBs</vt:lpstr>
      <vt:lpstr>A SEEB……..</vt:lpstr>
      <vt:lpstr>Can you start new SEEB?</vt:lpstr>
      <vt:lpstr>SEEBs</vt:lpstr>
      <vt:lpstr>How to get things started? SLAM!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enterprises and the social economy</dc:title>
  <dc:creator>d c</dc:creator>
  <cp:lastModifiedBy>d c</cp:lastModifiedBy>
  <cp:revision>26</cp:revision>
  <cp:lastPrinted>2015-06-16T06:23:01Z</cp:lastPrinted>
  <dcterms:created xsi:type="dcterms:W3CDTF">2015-05-31T10:47:33Z</dcterms:created>
  <dcterms:modified xsi:type="dcterms:W3CDTF">2015-11-24T13:12:37Z</dcterms:modified>
</cp:coreProperties>
</file>